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8"/>
  </p:notesMasterIdLst>
  <p:sldIdLst>
    <p:sldId id="256" r:id="rId2"/>
    <p:sldId id="292" r:id="rId3"/>
    <p:sldId id="257" r:id="rId4"/>
    <p:sldId id="261" r:id="rId5"/>
    <p:sldId id="263" r:id="rId6"/>
    <p:sldId id="266" r:id="rId7"/>
    <p:sldId id="264" r:id="rId8"/>
    <p:sldId id="269" r:id="rId9"/>
    <p:sldId id="267" r:id="rId10"/>
    <p:sldId id="270" r:id="rId11"/>
    <p:sldId id="282" r:id="rId12"/>
    <p:sldId id="298" r:id="rId13"/>
    <p:sldId id="299" r:id="rId14"/>
    <p:sldId id="288" r:id="rId15"/>
    <p:sldId id="295" r:id="rId16"/>
    <p:sldId id="320" r:id="rId17"/>
    <p:sldId id="293" r:id="rId18"/>
    <p:sldId id="300" r:id="rId19"/>
    <p:sldId id="308" r:id="rId20"/>
    <p:sldId id="319" r:id="rId21"/>
    <p:sldId id="301" r:id="rId22"/>
    <p:sldId id="309" r:id="rId23"/>
    <p:sldId id="302" r:id="rId24"/>
    <p:sldId id="303" r:id="rId25"/>
    <p:sldId id="310" r:id="rId26"/>
    <p:sldId id="311" r:id="rId27"/>
    <p:sldId id="304" r:id="rId28"/>
    <p:sldId id="312" r:id="rId29"/>
    <p:sldId id="317" r:id="rId30"/>
    <p:sldId id="315" r:id="rId31"/>
    <p:sldId id="316" r:id="rId32"/>
    <p:sldId id="318" r:id="rId33"/>
    <p:sldId id="313" r:id="rId34"/>
    <p:sldId id="314" r:id="rId35"/>
    <p:sldId id="306" r:id="rId36"/>
    <p:sldId id="307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95FAD-33B0-4A8F-8AD0-47E1DD249A22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274F7-D65B-47FA-932F-E5B0F280AA4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97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BE2749-5A6D-4122-A5F2-32494D03FA48}" type="slidenum">
              <a:rPr lang="pl-PL" smtClean="0"/>
              <a:pPr/>
              <a:t>2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2013-01-08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1/10/Thetriumphofdeath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4869160"/>
            <a:ext cx="8458200" cy="1222375"/>
          </a:xfr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sz="5400" b="1" dirty="0" smtClean="0">
                <a:solidFill>
                  <a:schemeClr val="accent5">
                    <a:lumMod val="25000"/>
                  </a:schemeClr>
                </a:solidFill>
              </a:rPr>
              <a:t>NOWA KONCEPCJA PRACY SP 47</a:t>
            </a:r>
            <a:endParaRPr lang="pl-PL" sz="5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9592" y="2564904"/>
            <a:ext cx="7920880" cy="2088232"/>
          </a:xfrm>
          <a:solidFill>
            <a:schemeClr val="bg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lvl="0"/>
            <a:r>
              <a:rPr lang="pl-PL" sz="5400" b="1" dirty="0" smtClean="0">
                <a:solidFill>
                  <a:srgbClr val="000000"/>
                </a:solidFill>
              </a:rPr>
              <a:t>„Myślenie poszerza przestrzeń wolności i otwiera horyzonty nadziei”</a:t>
            </a:r>
            <a:r>
              <a:rPr lang="pl-PL" sz="4400" b="1" dirty="0" smtClean="0">
                <a:solidFill>
                  <a:srgbClr val="000000"/>
                </a:solidFill>
              </a:rPr>
              <a:t> </a:t>
            </a:r>
            <a:r>
              <a:rPr lang="pl-PL" sz="1400" b="1" dirty="0" smtClean="0">
                <a:solidFill>
                  <a:srgbClr val="000000"/>
                </a:solidFill>
              </a:rPr>
              <a:t>ksiądz Józef Tischner </a:t>
            </a:r>
          </a:p>
          <a:p>
            <a:endParaRPr lang="pl-PL" b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4" name="Picture 2" descr="C:\Documents and Settings\slawek\Moje dokumenty\rysunki\wizy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1357038" cy="17281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" name="pole tekstowe 4"/>
          <p:cNvSpPr txBox="1"/>
          <p:nvPr/>
        </p:nvSpPr>
        <p:spPr>
          <a:xfrm>
            <a:off x="4283968" y="1412776"/>
            <a:ext cx="453650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Na podstawie  ewaluacji, pracy zespołów oraz materiałów ze szkoleń  i publikacji opracował: </a:t>
            </a:r>
            <a:r>
              <a:rPr lang="pl-PL" b="1" dirty="0" smtClean="0">
                <a:solidFill>
                  <a:srgbClr val="0070C0"/>
                </a:solidFill>
              </a:rPr>
              <a:t>Sławomir Osiński</a:t>
            </a:r>
            <a:endParaRPr lang="pl-PL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0000"/>
                </a:solidFill>
              </a:rPr>
              <a:t>ZASADY PRACY NAUCZYCIELI</a:t>
            </a:r>
            <a:endParaRPr lang="pl-PL" b="1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688632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lvl="0"/>
            <a:r>
              <a:rPr lang="pl-PL" sz="2000" b="1" dirty="0">
                <a:solidFill>
                  <a:srgbClr val="000000"/>
                </a:solidFill>
              </a:rPr>
              <a:t>pozytywne podejście </a:t>
            </a:r>
            <a:r>
              <a:rPr lang="pl-PL" sz="2000" b="1" dirty="0" err="1">
                <a:solidFill>
                  <a:srgbClr val="000000"/>
                </a:solidFill>
              </a:rPr>
              <a:t>do</a:t>
            </a:r>
            <a:r>
              <a:rPr lang="pl-PL" sz="2000" b="1" dirty="0">
                <a:solidFill>
                  <a:srgbClr val="000000"/>
                </a:solidFill>
              </a:rPr>
              <a:t> zmian, optymizm i poczucie humoru</a:t>
            </a: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nacisk na uczenie się i nauczanie</a:t>
            </a: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dążenie </a:t>
            </a:r>
            <a:r>
              <a:rPr lang="pl-PL" sz="2000" b="1" dirty="0" err="1">
                <a:solidFill>
                  <a:srgbClr val="000000"/>
                </a:solidFill>
              </a:rPr>
              <a:t>do</a:t>
            </a:r>
            <a:r>
              <a:rPr lang="pl-PL" sz="2000" b="1" dirty="0">
                <a:solidFill>
                  <a:srgbClr val="000000"/>
                </a:solidFill>
              </a:rPr>
              <a:t> tego, aby być tak dobrymi, jak tylko można</a:t>
            </a: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wspieranie i wzajemna pomoc w rozwoju i doskonaleniu metod pracy</a:t>
            </a: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rozwój pracy </a:t>
            </a:r>
            <a:r>
              <a:rPr lang="pl-PL" sz="2000" b="1" dirty="0" smtClean="0">
                <a:solidFill>
                  <a:srgbClr val="000000"/>
                </a:solidFill>
              </a:rPr>
              <a:t>zespołowej i współpracy z rodzicami</a:t>
            </a:r>
            <a:endParaRPr lang="pl-PL" sz="2000" b="1" dirty="0">
              <a:solidFill>
                <a:srgbClr val="000000"/>
              </a:solidFill>
            </a:endParaRP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rzetelne korzystanie z </a:t>
            </a:r>
            <a:r>
              <a:rPr lang="pl-PL" sz="2000" b="1" dirty="0" smtClean="0">
                <a:solidFill>
                  <a:srgbClr val="000000"/>
                </a:solidFill>
              </a:rPr>
              <a:t>informacji  </a:t>
            </a:r>
            <a:r>
              <a:rPr lang="pl-PL" sz="2000" b="1" dirty="0">
                <a:solidFill>
                  <a:srgbClr val="000000"/>
                </a:solidFill>
              </a:rPr>
              <a:t>i ich przekazywanie</a:t>
            </a: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wprowadzenie </a:t>
            </a:r>
            <a:r>
              <a:rPr lang="pl-PL" sz="2000" b="1" dirty="0" err="1">
                <a:solidFill>
                  <a:srgbClr val="000000"/>
                </a:solidFill>
              </a:rPr>
              <a:t>coachingu</a:t>
            </a:r>
            <a:r>
              <a:rPr lang="pl-PL" sz="2000" b="1" dirty="0">
                <a:solidFill>
                  <a:srgbClr val="000000"/>
                </a:solidFill>
              </a:rPr>
              <a:t> wzajemnego nauczycieli</a:t>
            </a: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wzajemne obserwowanie i omawianie lekcji </a:t>
            </a: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spojrzenie całościowe, a nie tylko przez pryzmat własnych zadań i przedmiotu</a:t>
            </a: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poszukiwanie rozwiązań przez cały zespół szkolny</a:t>
            </a: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znajdowanie satysfakcji i radości płynącej z własnego rozwoju</a:t>
            </a: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wspólna odpowiedzialność za własny rozwój i za realizację celów, które stawia sobie szkoła</a:t>
            </a:r>
          </a:p>
          <a:p>
            <a:pPr lvl="0"/>
            <a:r>
              <a:rPr lang="pl-PL" sz="2000" b="1" dirty="0">
                <a:solidFill>
                  <a:srgbClr val="000000"/>
                </a:solidFill>
              </a:rPr>
              <a:t>dążenie, aby szkoła była miejscem, w którym chce się pracować i uczyć się oraz które daje możliwość rozwoju w przyjaznej, inspirującej atmosferze.</a:t>
            </a:r>
          </a:p>
          <a:p>
            <a:pPr>
              <a:buNone/>
            </a:pPr>
            <a:endParaRPr lang="pl-PL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576064"/>
          </a:xfrm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0000"/>
                </a:solidFill>
              </a:rPr>
              <a:t/>
            </a:r>
            <a:br>
              <a:rPr lang="pl-PL" b="1" dirty="0" smtClean="0">
                <a:solidFill>
                  <a:srgbClr val="000000"/>
                </a:solidFill>
              </a:rPr>
            </a:br>
            <a:r>
              <a:rPr lang="pl-PL" b="1" dirty="0" smtClean="0">
                <a:solidFill>
                  <a:srgbClr val="000000"/>
                </a:solidFill>
              </a:rPr>
              <a:t>MODYFIKACJA NASZEJ PRACY</a:t>
            </a:r>
            <a:br>
              <a:rPr lang="pl-PL" b="1" dirty="0" smtClean="0">
                <a:solidFill>
                  <a:srgbClr val="000000"/>
                </a:solidFill>
              </a:rPr>
            </a:br>
            <a:endParaRPr lang="pl-PL" b="1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688632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pl-PL" b="1" dirty="0" smtClean="0">
                <a:solidFill>
                  <a:srgbClr val="000000"/>
                </a:solidFill>
              </a:rPr>
              <a:t>odchodzimy od nadmiaru tzw. kart pracy na rzecz różnorodnych ćwiczeń utrwalających i zadań z użyciem tablic interaktywnych i wszelakich pomocy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programy wydawnictw dostosowujemy samodzielnie (praktycznie układamy sami); 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wprowadzamy ćwiczenia wzmacniające pamięć i samodzielne myślenie 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współpracujemy na poziomie klasy i grup 0-III i IV-VI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zwiększamy liczbę tekstów  opanowywanych pamięciowo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nastawiamy się na wiedzę praktyczną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prowadzimy zajęcia poza szkołą (park, laboratoria, gospodarstwa, teatr, itp.)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pozwalamy na swobodę wyobraźni dzieci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tworzymy nowy program profilaktyki i wychowawczy oraz plan pracy pisane normalnym językiem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tworzymy nowy wizerunek szkoły oparty o przejrzyste zasady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0000"/>
                </a:solidFill>
              </a:rPr>
              <a:t>MODYFIKACJA NASZEJ PRACY</a:t>
            </a:r>
            <a:br>
              <a:rPr lang="pl-PL" b="1" dirty="0" smtClean="0">
                <a:solidFill>
                  <a:srgbClr val="000000"/>
                </a:solidFill>
              </a:rPr>
            </a:br>
            <a:r>
              <a:rPr lang="pl-PL" sz="2400" b="1" dirty="0" smtClean="0">
                <a:solidFill>
                  <a:srgbClr val="000000"/>
                </a:solidFill>
              </a:rPr>
              <a:t>doskonalenie/uczenie się nauczycieli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5040560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pl-PL" b="1" dirty="0" smtClean="0">
                <a:solidFill>
                  <a:srgbClr val="000000"/>
                </a:solidFill>
              </a:rPr>
              <a:t>samodzielny wybór szkoleń przydatnych </a:t>
            </a:r>
            <a:r>
              <a:rPr lang="pl-PL" b="1" dirty="0" err="1" smtClean="0">
                <a:solidFill>
                  <a:srgbClr val="000000"/>
                </a:solidFill>
              </a:rPr>
              <a:t>do</a:t>
            </a:r>
            <a:r>
              <a:rPr lang="pl-PL" b="1" dirty="0" smtClean="0">
                <a:solidFill>
                  <a:srgbClr val="000000"/>
                </a:solidFill>
              </a:rPr>
              <a:t> pracy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regularne korzystanie ze stron: </a:t>
            </a:r>
            <a:r>
              <a:rPr lang="pl-PL" b="1" dirty="0" err="1" smtClean="0">
                <a:solidFill>
                  <a:srgbClr val="000000"/>
                </a:solidFill>
              </a:rPr>
              <a:t>www.ore.edu.pl</a:t>
            </a:r>
            <a:r>
              <a:rPr lang="pl-PL" b="1" dirty="0" smtClean="0">
                <a:solidFill>
                  <a:srgbClr val="000000"/>
                </a:solidFill>
              </a:rPr>
              <a:t>, </a:t>
            </a:r>
            <a:r>
              <a:rPr lang="pl-PL" b="1" dirty="0" err="1" smtClean="0">
                <a:solidFill>
                  <a:srgbClr val="000000"/>
                </a:solidFill>
              </a:rPr>
              <a:t>www.eid.edu.pl</a:t>
            </a:r>
            <a:r>
              <a:rPr lang="pl-PL" b="1" dirty="0" smtClean="0">
                <a:solidFill>
                  <a:srgbClr val="000000"/>
                </a:solidFill>
              </a:rPr>
              <a:t>,  </a:t>
            </a:r>
            <a:r>
              <a:rPr lang="pl-PL" b="1" dirty="0" err="1" smtClean="0">
                <a:solidFill>
                  <a:srgbClr val="000000"/>
                </a:solidFill>
              </a:rPr>
              <a:t>www.ceo.org.pl</a:t>
            </a:r>
            <a:r>
              <a:rPr lang="pl-PL" b="1" dirty="0" smtClean="0">
                <a:solidFill>
                  <a:srgbClr val="000000"/>
                </a:solidFill>
              </a:rPr>
              <a:t>, https://pe.szczecin.pl/, </a:t>
            </a:r>
            <a:r>
              <a:rPr lang="pl-PL" b="1" dirty="0" err="1" smtClean="0">
                <a:solidFill>
                  <a:srgbClr val="000000"/>
                </a:solidFill>
              </a:rPr>
              <a:t>www.scholaris.pl</a:t>
            </a:r>
            <a:r>
              <a:rPr lang="pl-PL" b="1" dirty="0" smtClean="0">
                <a:solidFill>
                  <a:srgbClr val="000000"/>
                </a:solidFill>
              </a:rPr>
              <a:t>, </a:t>
            </a:r>
            <a:r>
              <a:rPr lang="pl-PL" b="1" dirty="0" err="1" smtClean="0">
                <a:solidFill>
                  <a:srgbClr val="000000"/>
                </a:solidFill>
              </a:rPr>
              <a:t>www.edunews.pl</a:t>
            </a:r>
            <a:r>
              <a:rPr lang="pl-PL" b="1" dirty="0" smtClean="0">
                <a:solidFill>
                  <a:srgbClr val="000000"/>
                </a:solidFill>
              </a:rPr>
              <a:t> oraz czytanie przydatnych tekstów i porad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pogłębianie wiedzy z TIK, e-learning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konferencje naukowe, szkolenia specjalistyczne, szkolenia „na zamówienie”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wymiana doświadczeń z innymi szkołami i na panelach SUS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targi, sympozja, kursy specjalistyczne za granicą.</a:t>
            </a:r>
            <a:endParaRPr lang="pl-PL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600" b="1" dirty="0" smtClean="0">
                <a:solidFill>
                  <a:srgbClr val="000000"/>
                </a:solidFill>
              </a:rPr>
              <a:t>MODYFIKACJA NASZEJ PRACY – DYREKTOR 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760640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lvl="0"/>
            <a:r>
              <a:rPr lang="pl-PL" b="1" dirty="0" smtClean="0">
                <a:solidFill>
                  <a:srgbClr val="000000"/>
                </a:solidFill>
              </a:rPr>
              <a:t>daje nauczycielom i pracownikom możliwość  identyfikowania się z perspektywiczną wizją szkoły,</a:t>
            </a:r>
          </a:p>
          <a:p>
            <a:pPr lvl="0"/>
            <a:r>
              <a:rPr lang="pl-PL" b="1" dirty="0" smtClean="0">
                <a:solidFill>
                  <a:srgbClr val="000000"/>
                </a:solidFill>
              </a:rPr>
              <a:t>wspiera innowacje, umie wybierać z tradycji,</a:t>
            </a:r>
          </a:p>
          <a:p>
            <a:pPr lvl="0"/>
            <a:r>
              <a:rPr lang="pl-PL" b="1" dirty="0" smtClean="0">
                <a:solidFill>
                  <a:srgbClr val="000000"/>
                </a:solidFill>
              </a:rPr>
              <a:t>jest dobrym obserwatorem ludzi,</a:t>
            </a:r>
          </a:p>
          <a:p>
            <a:pPr lvl="0"/>
            <a:r>
              <a:rPr lang="pl-PL" b="1" dirty="0" smtClean="0">
                <a:solidFill>
                  <a:srgbClr val="000000"/>
                </a:solidFill>
              </a:rPr>
              <a:t>aktywizuje nauczycieli wykorzystując ich kompetencje,</a:t>
            </a:r>
          </a:p>
          <a:p>
            <a:pPr lvl="0"/>
            <a:r>
              <a:rPr lang="pl-PL" b="1" dirty="0" smtClean="0">
                <a:solidFill>
                  <a:srgbClr val="000000"/>
                </a:solidFill>
              </a:rPr>
              <a:t>bazuje na mocnych stronach i zdolnościach nauczycieli,</a:t>
            </a:r>
          </a:p>
          <a:p>
            <a:pPr lvl="0"/>
            <a:r>
              <a:rPr lang="pl-PL" b="1" dirty="0" smtClean="0">
                <a:solidFill>
                  <a:srgbClr val="000000"/>
                </a:solidFill>
              </a:rPr>
              <a:t>potrafi rozwiązywać konflikty (pojmuje je jako szansę dla rozwoju szkoły, a nie porażkę),</a:t>
            </a:r>
          </a:p>
          <a:p>
            <a:pPr lvl="0"/>
            <a:r>
              <a:rPr lang="pl-PL" b="1" dirty="0" smtClean="0">
                <a:solidFill>
                  <a:srgbClr val="000000"/>
                </a:solidFill>
              </a:rPr>
              <a:t>dba o rozwój osobowościowy i zawodowy każdego nauczyciela oraz rady pedagogicznej jako całości,</a:t>
            </a:r>
          </a:p>
          <a:p>
            <a:pPr lvl="0"/>
            <a:r>
              <a:rPr lang="pl-PL" b="1" dirty="0" smtClean="0">
                <a:solidFill>
                  <a:srgbClr val="000000"/>
                </a:solidFill>
              </a:rPr>
              <a:t>posiada zdolność </a:t>
            </a:r>
            <a:r>
              <a:rPr lang="pl-PL" b="1" dirty="0" err="1" smtClean="0">
                <a:solidFill>
                  <a:srgbClr val="000000"/>
                </a:solidFill>
              </a:rPr>
              <a:t>do</a:t>
            </a:r>
            <a:r>
              <a:rPr lang="pl-PL" b="1" dirty="0" smtClean="0">
                <a:solidFill>
                  <a:srgbClr val="000000"/>
                </a:solidFill>
              </a:rPr>
              <a:t> współpracy, jest wiarygodny,</a:t>
            </a:r>
          </a:p>
          <a:p>
            <a:pPr lvl="0"/>
            <a:r>
              <a:rPr lang="pl-PL" b="1" dirty="0" smtClean="0">
                <a:solidFill>
                  <a:srgbClr val="000000"/>
                </a:solidFill>
              </a:rPr>
              <a:t>posiada umiejętność komunikowania się,</a:t>
            </a:r>
          </a:p>
          <a:p>
            <a:pPr lvl="0"/>
            <a:r>
              <a:rPr lang="pl-PL" b="1" dirty="0" smtClean="0">
                <a:solidFill>
                  <a:srgbClr val="000000"/>
                </a:solidFill>
              </a:rPr>
              <a:t>umie stworzyć wizję szkoły.  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576064"/>
          </a:xfr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b="1" dirty="0" smtClean="0">
                <a:solidFill>
                  <a:srgbClr val="000000"/>
                </a:solidFill>
              </a:rPr>
              <a:t>WSPÓŁTWORZENIE  SZKOŁY Z RODZICAMI</a:t>
            </a:r>
            <a:endParaRPr lang="pl-PL" sz="2800" b="1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904656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>
              <a:spcAft>
                <a:spcPts val="0"/>
              </a:spcAft>
              <a:buNone/>
            </a:pP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1. Wzajemna wymiana informacji o uczniu, zapoznanie rodziców z programem pracy szkoły, postępami uczniów w nauce, zachowaniem sie dziecka w grupie, o trudnościach wychowawczych;</a:t>
            </a:r>
          </a:p>
          <a:p>
            <a:pPr algn="just">
              <a:spcAft>
                <a:spcPts val="0"/>
              </a:spcAft>
              <a:buNone/>
            </a:pP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2. Zapoznanie rodziców z systemem oceniania, z zestawem wymagań dydaktycznych i wychowawczych oraz sposobom przeciwdziałania trudnościom wychowawczym;</a:t>
            </a:r>
          </a:p>
          <a:p>
            <a:pPr algn="just">
              <a:spcAft>
                <a:spcPts val="0"/>
              </a:spcAft>
              <a:buNone/>
            </a:pP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3. Upowszechnianie wśród rodziców kultury pedagogicznej, które odbywa się w czasie prowadzonych zebrań i spotkań;</a:t>
            </a:r>
          </a:p>
          <a:p>
            <a:pPr algn="just">
              <a:spcAft>
                <a:spcPts val="0"/>
              </a:spcAft>
              <a:buNone/>
            </a:pP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4. Informowanie rodziców o ich organizacyjno – prawnych możliwościach wpływu na warunki szkolnej edukacji i dzieci;</a:t>
            </a:r>
          </a:p>
          <a:p>
            <a:pPr algn="just">
              <a:spcAft>
                <a:spcPts val="0"/>
              </a:spcAft>
              <a:buNone/>
              <a:tabLst>
                <a:tab pos="457200" algn="l"/>
              </a:tabLst>
            </a:pP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5. Dostrzeganie w rodzicach naturalnych sprzymierzeńców w pracy podejmowanej z ich dziećmi;</a:t>
            </a:r>
          </a:p>
          <a:p>
            <a:pPr algn="just">
              <a:spcAft>
                <a:spcPts val="0"/>
              </a:spcAft>
              <a:buNone/>
              <a:tabLst>
                <a:tab pos="457200" algn="l"/>
              </a:tabLst>
            </a:pP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6. Przestrzeganie przez wszystkich szkolnych procedur oraz spojrzenie </a:t>
            </a:r>
            <a:r>
              <a:rPr lang="pl-PL" sz="1600" b="1" dirty="0" err="1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całosciowe</a:t>
            </a: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, nie tylko z punktu widzenia interesu własnego dziecka;</a:t>
            </a:r>
          </a:p>
          <a:p>
            <a:pPr algn="just">
              <a:spcAft>
                <a:spcPts val="0"/>
              </a:spcAft>
              <a:buNone/>
            </a:pP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7. Otwarta, szczera komunikacja nauczyciel – rodzic w sprawach problemów dziecka w szkole i rodzinie;</a:t>
            </a:r>
          </a:p>
          <a:p>
            <a:pPr algn="just">
              <a:spcAft>
                <a:spcPts val="0"/>
              </a:spcAft>
              <a:buNone/>
              <a:tabLst>
                <a:tab pos="263525" algn="l"/>
              </a:tabLst>
            </a:pP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8. Obiektywne ukazywanie przez rodziców sytuacji dziecka w domu oraz problemów szkolnych sygnalizowanych przez dziecko;</a:t>
            </a:r>
          </a:p>
          <a:p>
            <a:pPr algn="just">
              <a:spcAft>
                <a:spcPts val="0"/>
              </a:spcAft>
              <a:buNone/>
              <a:tabLst>
                <a:tab pos="228600" algn="l"/>
              </a:tabLst>
            </a:pP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9.   Systematyczne kontaktowanie się rodziców oraz stałego zainteresowania tym, co dzieje się na co dzień w życiu dziecka, w szkole i w domu;</a:t>
            </a:r>
          </a:p>
          <a:p>
            <a:pPr algn="just">
              <a:spcAft>
                <a:spcPts val="0"/>
              </a:spcAft>
              <a:buNone/>
              <a:tabLst>
                <a:tab pos="228600" algn="l"/>
              </a:tabLst>
            </a:pP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10. Aprobata przez rodziców nauczyciela jako dydaktyka i wychowawcy oraz zaufanie </a:t>
            </a:r>
            <a:r>
              <a:rPr lang="pl-PL" sz="1600" b="1" dirty="0" err="1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do</a:t>
            </a:r>
            <a:r>
              <a:rPr lang="pl-PL" sz="1600" b="1" dirty="0" smtClean="0">
                <a:solidFill>
                  <a:srgbClr val="000000"/>
                </a:solidFill>
                <a:latin typeface="Tahoma" pitchFamily="34" charset="0"/>
                <a:ea typeface="Times New Roman"/>
                <a:cs typeface="Tahoma" pitchFamily="34" charset="0"/>
              </a:rPr>
              <a:t> jego fachowości oraz dostrzeganie jego codziennego trudu;</a:t>
            </a:r>
          </a:p>
          <a:p>
            <a:pPr>
              <a:buNone/>
            </a:pPr>
            <a:endParaRPr lang="pl-PL" sz="1600" b="1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1027" name="Picture 3" descr="C:\Documents and Settings\slawek\Ustawienia lokalne\Temporary Internet Files\Content.IE5\OWWCLTT2\MCj0424214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1536700" cy="2127250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2357422" y="188640"/>
            <a:ext cx="6357982" cy="224676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0000"/>
                </a:solidFill>
              </a:rPr>
              <a:t>SZACUNEK DLA CZASU SWOJEGO I INNYCH - BYWANIE REGULARNE </a:t>
            </a:r>
          </a:p>
          <a:p>
            <a:pPr algn="ctr"/>
            <a:r>
              <a:rPr lang="pl-PL" sz="2800" b="1" dirty="0" smtClean="0">
                <a:solidFill>
                  <a:srgbClr val="000000"/>
                </a:solidFill>
              </a:rPr>
              <a:t>I PUNKTUALNE NA ZEBRANIACH </a:t>
            </a:r>
          </a:p>
          <a:p>
            <a:pPr algn="ctr"/>
            <a:r>
              <a:rPr lang="pl-PL" sz="2800" b="1" dirty="0" smtClean="0">
                <a:solidFill>
                  <a:srgbClr val="000000"/>
                </a:solidFill>
              </a:rPr>
              <a:t>I SZKOLENIACH PROPONOWANYCH</a:t>
            </a:r>
          </a:p>
          <a:p>
            <a:pPr algn="ctr"/>
            <a:r>
              <a:rPr lang="pl-PL" sz="2800" b="1" dirty="0" smtClean="0">
                <a:solidFill>
                  <a:srgbClr val="000000"/>
                </a:solidFill>
              </a:rPr>
              <a:t> PRZEZ SZKOŁĘ</a:t>
            </a:r>
            <a:endParaRPr lang="pl-PL" sz="2800" b="1" dirty="0">
              <a:solidFill>
                <a:srgbClr val="000000"/>
              </a:solidFill>
            </a:endParaRPr>
          </a:p>
        </p:txBody>
      </p:sp>
      <p:pic>
        <p:nvPicPr>
          <p:cNvPr id="1028" name="Picture 4" descr="C:\Documents and Settings\slawek\Ustawienia lokalne\Temporary Internet Files\Content.IE5\BE0AVPC2\MCj0344209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928934"/>
            <a:ext cx="1320394" cy="1319479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2339752" y="2636912"/>
            <a:ext cx="6503138" cy="224676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0000"/>
                </a:solidFill>
              </a:rPr>
              <a:t>DOBRZE PRZEKAZANA INFORMACJA – PODSTAWĄ SĄ INFORMACJE PRZEKAZANE W SZKOLE W OPARCIU O PRZEPISY. </a:t>
            </a:r>
            <a:r>
              <a:rPr lang="pl-PL" sz="2800" b="1" dirty="0" smtClean="0">
                <a:solidFill>
                  <a:srgbClr val="FF0000"/>
                </a:solidFill>
              </a:rPr>
              <a:t>INFORMACJA PODANA W MEDIACH NIE ZAWSZE JEST PRAWDZIWA!</a:t>
            </a:r>
            <a:endParaRPr lang="pl-PL" sz="2800" b="1" dirty="0">
              <a:solidFill>
                <a:srgbClr val="FF0000"/>
              </a:solidFill>
            </a:endParaRPr>
          </a:p>
        </p:txBody>
      </p:sp>
      <p:pic>
        <p:nvPicPr>
          <p:cNvPr id="1029" name="Picture 5" descr="C:\Documents and Settings\slawek\Ustawienia lokalne\Temporary Internet Files\Content.IE5\B1OBW3B0\MCj0441322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643446"/>
            <a:ext cx="1514476" cy="1514476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2339752" y="5085184"/>
            <a:ext cx="6480720" cy="13849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0000"/>
                </a:solidFill>
              </a:rPr>
              <a:t>POZYTYWNE PODEJŚCIE – ZAKŁADANIE ZAWSZE, ŻE KAŻDA ZMIANA PRZYNIESIE COŚ POZYTYWNEGO </a:t>
            </a:r>
            <a:endParaRPr lang="pl-PL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73616" cy="778098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pl-PL" b="1" dirty="0" smtClean="0">
                <a:solidFill>
                  <a:srgbClr val="000000"/>
                </a:solidFill>
              </a:rPr>
              <a:t>Z KONCEPCJI PRACY SZKOŁY…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67544" y="1124744"/>
            <a:ext cx="8352928" cy="5544616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pl-PL" sz="8600" b="1" dirty="0" smtClean="0">
                <a:solidFill>
                  <a:srgbClr val="000000"/>
                </a:solidFill>
              </a:rPr>
              <a:t>(…) NASZA </a:t>
            </a:r>
            <a:r>
              <a:rPr lang="pl-PL" sz="8600" b="1" dirty="0">
                <a:solidFill>
                  <a:srgbClr val="000000"/>
                </a:solidFill>
              </a:rPr>
              <a:t>SZKOŁA W POSZCZEGÓLNYCH OBSZARACH</a:t>
            </a:r>
            <a:endParaRPr lang="pl-PL" sz="8600" dirty="0">
              <a:solidFill>
                <a:srgbClr val="000000"/>
              </a:solidFill>
            </a:endParaRPr>
          </a:p>
          <a:p>
            <a:pPr marL="1371600" indent="-1371600" algn="ctr">
              <a:buAutoNum type="romanUcPeriod"/>
            </a:pPr>
            <a:r>
              <a:rPr lang="pl-PL" sz="8600" b="1" dirty="0" smtClean="0">
                <a:solidFill>
                  <a:srgbClr val="000000"/>
                </a:solidFill>
              </a:rPr>
              <a:t>Zarządzanie</a:t>
            </a:r>
            <a:r>
              <a:rPr lang="pl-PL" sz="8600" b="1" dirty="0">
                <a:solidFill>
                  <a:srgbClr val="000000"/>
                </a:solidFill>
              </a:rPr>
              <a:t>,  organizacja i rozwój bazy </a:t>
            </a:r>
            <a:r>
              <a:rPr lang="pl-PL" sz="8600" b="1" dirty="0" smtClean="0">
                <a:solidFill>
                  <a:srgbClr val="000000"/>
                </a:solidFill>
              </a:rPr>
              <a:t>szkoły </a:t>
            </a:r>
            <a:r>
              <a:rPr lang="pl-PL" sz="1100" b="1" dirty="0" smtClean="0">
                <a:solidFill>
                  <a:srgbClr val="000000"/>
                </a:solidFill>
              </a:rPr>
              <a:t> </a:t>
            </a:r>
          </a:p>
          <a:p>
            <a:pPr marL="1371600" indent="-1371600" algn="ctr">
              <a:buAutoNum type="romanUcPeriod"/>
            </a:pPr>
            <a:endParaRPr lang="pl-PL" sz="8600" dirty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pl-PL" sz="8600" b="1" dirty="0" smtClean="0">
                <a:solidFill>
                  <a:srgbClr val="000000"/>
                </a:solidFill>
              </a:rPr>
              <a:t>W </a:t>
            </a:r>
            <a:r>
              <a:rPr lang="pl-PL" sz="8600" b="1" dirty="0">
                <a:solidFill>
                  <a:srgbClr val="000000"/>
                </a:solidFill>
              </a:rPr>
              <a:t>zarządzaniu szkołą opieramy się na prawdzie, odpowiedzialności, dialogu, poszukiwaniu „lepszego” czyli zmianie i wzajemnym uznaniu przestrzeni wolności podwładnego i przywódcy, </a:t>
            </a:r>
          </a:p>
          <a:p>
            <a:pPr lvl="0" algn="just"/>
            <a:r>
              <a:rPr lang="pl-PL" sz="8600" b="1" dirty="0">
                <a:solidFill>
                  <a:srgbClr val="000000"/>
                </a:solidFill>
              </a:rPr>
              <a:t>budujemy wiarygodność przywódcy, szczególnie na poziomie osobistym, czyli przede wszystkim umiejętności pracy nad własnym charakterem, zgodności tego, co się mówi, z tym, co się robi, oraz poszerzaniu kompetencji, wiedzy i wzmacnianiu zaufania </a:t>
            </a:r>
            <a:r>
              <a:rPr lang="pl-PL" sz="8600" b="1" dirty="0" err="1">
                <a:solidFill>
                  <a:srgbClr val="000000"/>
                </a:solidFill>
              </a:rPr>
              <a:t>do</a:t>
            </a:r>
            <a:r>
              <a:rPr lang="pl-PL" sz="8600" b="1" dirty="0">
                <a:solidFill>
                  <a:srgbClr val="000000"/>
                </a:solidFill>
              </a:rPr>
              <a:t> niej wśród nauczycieli, </a:t>
            </a:r>
          </a:p>
          <a:p>
            <a:pPr lvl="0" algn="just"/>
            <a:r>
              <a:rPr lang="pl-PL" sz="8600" b="1" dirty="0">
                <a:solidFill>
                  <a:srgbClr val="000000"/>
                </a:solidFill>
              </a:rPr>
              <a:t>stwarzamy  wiarygodność na poziomie interpersonalnym oraz  zaufanie w zespole zbudowane dzięki wiarygodności poszczególnych nauczycieli, na bazie emocjonalnej więzi między ludźmi, która pozwala im współpracować na zasadzie partnerstwa,</a:t>
            </a:r>
          </a:p>
          <a:p>
            <a:pPr lvl="0" algn="just"/>
            <a:r>
              <a:rPr lang="pl-PL" sz="8600" b="1" dirty="0">
                <a:solidFill>
                  <a:srgbClr val="0070C0"/>
                </a:solidFill>
              </a:rPr>
              <a:t>dbamy o jak najlepsze funkcjonowanie punktu nauczania </a:t>
            </a:r>
            <a:endParaRPr lang="pl-PL" sz="8600" b="1" dirty="0" smtClean="0">
              <a:solidFill>
                <a:srgbClr val="0070C0"/>
              </a:solidFill>
            </a:endParaRPr>
          </a:p>
          <a:p>
            <a:pPr lvl="0" algn="just">
              <a:buNone/>
            </a:pPr>
            <a:r>
              <a:rPr lang="pl-PL" sz="8600" b="1" dirty="0" smtClean="0">
                <a:solidFill>
                  <a:srgbClr val="0070C0"/>
                </a:solidFill>
              </a:rPr>
              <a:t>      j</a:t>
            </a:r>
            <a:r>
              <a:rPr lang="pl-PL" sz="8600" b="1" dirty="0">
                <a:solidFill>
                  <a:srgbClr val="0070C0"/>
                </a:solidFill>
              </a:rPr>
              <a:t>. </a:t>
            </a:r>
            <a:r>
              <a:rPr lang="pl-PL" sz="8600" b="1" dirty="0" smtClean="0">
                <a:solidFill>
                  <a:srgbClr val="0070C0"/>
                </a:solidFill>
              </a:rPr>
              <a:t>ukraińskiego i </a:t>
            </a:r>
            <a:r>
              <a:rPr lang="pl-PL" sz="8600" b="1" dirty="0">
                <a:solidFill>
                  <a:srgbClr val="0070C0"/>
                </a:solidFill>
              </a:rPr>
              <a:t>religii greckokatolickiej we </a:t>
            </a:r>
            <a:r>
              <a:rPr lang="pl-PL" sz="8600" b="1" dirty="0" smtClean="0">
                <a:solidFill>
                  <a:srgbClr val="0070C0"/>
                </a:solidFill>
              </a:rPr>
              <a:t>współpracy </a:t>
            </a:r>
          </a:p>
          <a:p>
            <a:pPr lvl="0" algn="just">
              <a:buNone/>
            </a:pPr>
            <a:r>
              <a:rPr lang="pl-PL" sz="8600" b="1" dirty="0" smtClean="0">
                <a:solidFill>
                  <a:srgbClr val="0070C0"/>
                </a:solidFill>
              </a:rPr>
              <a:t>      ze </a:t>
            </a:r>
            <a:r>
              <a:rPr lang="pl-PL" sz="8600" b="1" dirty="0">
                <a:solidFill>
                  <a:srgbClr val="0070C0"/>
                </a:solidFill>
              </a:rPr>
              <a:t>Związkiem Ukraińców w Polsce, </a:t>
            </a:r>
            <a:r>
              <a:rPr lang="pl-PL" sz="8600" b="1" dirty="0" smtClean="0">
                <a:solidFill>
                  <a:srgbClr val="0070C0"/>
                </a:solidFill>
              </a:rPr>
              <a:t>(…)</a:t>
            </a:r>
            <a:endParaRPr lang="pl-PL" sz="8600" b="1" dirty="0">
              <a:solidFill>
                <a:srgbClr val="0070C0"/>
              </a:solidFill>
            </a:endParaRPr>
          </a:p>
          <a:p>
            <a:pPr>
              <a:buNone/>
            </a:pPr>
            <a:endParaRPr lang="pl-P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 smtClean="0">
                <a:solidFill>
                  <a:srgbClr val="000000"/>
                </a:solidFill>
              </a:rPr>
              <a:t>W NAJBLIŻSZYM CZASIE</a:t>
            </a:r>
            <a:endParaRPr lang="pl-PL" b="1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4968552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pl-PL" b="1" dirty="0" smtClean="0">
                <a:solidFill>
                  <a:srgbClr val="000000"/>
                </a:solidFill>
              </a:rPr>
              <a:t>wyposażanie w pomoce, szczególnie związane z TIK (pilnie uchwyty do rzutników i </a:t>
            </a:r>
            <a:r>
              <a:rPr lang="pl-PL" b="1" dirty="0" err="1" smtClean="0">
                <a:solidFill>
                  <a:srgbClr val="000000"/>
                </a:solidFill>
              </a:rPr>
              <a:t>wi-fi</a:t>
            </a:r>
            <a:r>
              <a:rPr lang="pl-PL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plany informatyzacji ze strony OP (dziennik)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budowanie wspólnoty opartej na aktywności RR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działanie zmierzające do realizacji hali (RPO)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realizacja nowej podstawy programowej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opracowanie nowego programu profilaktyki i wychowawczego oraz wieloletniego planu pracy</a:t>
            </a:r>
          </a:p>
          <a:p>
            <a:r>
              <a:rPr lang="pl-PL" b="1" dirty="0" smtClean="0">
                <a:solidFill>
                  <a:srgbClr val="000000"/>
                </a:solidFill>
              </a:rPr>
              <a:t>sprawy bieżące: nagrody na koniec roku, stypendia prezydenta, slow </a:t>
            </a:r>
            <a:r>
              <a:rPr lang="pl-PL" b="1" dirty="0" err="1" smtClean="0">
                <a:solidFill>
                  <a:srgbClr val="000000"/>
                </a:solidFill>
              </a:rPr>
              <a:t>food</a:t>
            </a:r>
            <a:r>
              <a:rPr lang="pl-PL" b="1" dirty="0" smtClean="0">
                <a:solidFill>
                  <a:srgbClr val="000000"/>
                </a:solidFill>
              </a:rPr>
              <a:t>, remonty wakacyjne i inne akcje,</a:t>
            </a:r>
            <a:endParaRPr lang="pl-PL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31224" cy="634082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0000"/>
                </a:solidFill>
              </a:rPr>
              <a:t>KILKA OBRAZKÓW Z NASZEJ SZKOŁY</a:t>
            </a:r>
            <a:endParaRPr lang="pl-PL" b="1" dirty="0">
              <a:solidFill>
                <a:srgbClr val="000000"/>
              </a:solidFill>
            </a:endParaRPr>
          </a:p>
        </p:txBody>
      </p:sp>
      <p:pic>
        <p:nvPicPr>
          <p:cNvPr id="4" name="Symbol zastępczy zawartości 3" descr="DSCN06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980728"/>
            <a:ext cx="7848872" cy="5593352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amikol2012 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168217" cy="6126163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Plik:Thetriumphofdeat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5"/>
            <a:ext cx="8496944" cy="60540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147" name="pole tekstowe 4"/>
          <p:cNvSpPr txBox="1">
            <a:spLocks noChangeArrowheads="1"/>
          </p:cNvSpPr>
          <p:nvPr/>
        </p:nvSpPr>
        <p:spPr bwMode="auto">
          <a:xfrm>
            <a:off x="6300192" y="6453336"/>
            <a:ext cx="25209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900" b="1" dirty="0">
                <a:solidFill>
                  <a:srgbClr val="000000"/>
                </a:solidFill>
              </a:rPr>
              <a:t>Piotr Breughel: Triumf śmierci</a:t>
            </a:r>
          </a:p>
        </p:txBody>
      </p:sp>
      <p:sp>
        <p:nvSpPr>
          <p:cNvPr id="6148" name="pole tekstowe 5"/>
          <p:cNvSpPr txBox="1">
            <a:spLocks noChangeArrowheads="1"/>
          </p:cNvSpPr>
          <p:nvPr/>
        </p:nvSpPr>
        <p:spPr bwMode="auto">
          <a:xfrm>
            <a:off x="7235825" y="3357563"/>
            <a:ext cx="1008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rodzice</a:t>
            </a:r>
          </a:p>
        </p:txBody>
      </p:sp>
      <p:sp>
        <p:nvSpPr>
          <p:cNvPr id="6149" name="pole tekstowe 6"/>
          <p:cNvSpPr txBox="1">
            <a:spLocks noChangeArrowheads="1"/>
          </p:cNvSpPr>
          <p:nvPr/>
        </p:nvSpPr>
        <p:spPr bwMode="auto">
          <a:xfrm>
            <a:off x="6732240" y="5517232"/>
            <a:ext cx="1295400" cy="36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dyrektor</a:t>
            </a:r>
          </a:p>
        </p:txBody>
      </p:sp>
      <p:sp>
        <p:nvSpPr>
          <p:cNvPr id="6150" name="pole tekstowe 7"/>
          <p:cNvSpPr txBox="1">
            <a:spLocks noChangeArrowheads="1"/>
          </p:cNvSpPr>
          <p:nvPr/>
        </p:nvSpPr>
        <p:spPr bwMode="auto">
          <a:xfrm>
            <a:off x="4284663" y="4581525"/>
            <a:ext cx="1366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uczniowie </a:t>
            </a:r>
          </a:p>
        </p:txBody>
      </p:sp>
      <p:sp>
        <p:nvSpPr>
          <p:cNvPr id="6151" name="pole tekstowe 8"/>
          <p:cNvSpPr txBox="1">
            <a:spLocks noChangeArrowheads="1"/>
          </p:cNvSpPr>
          <p:nvPr/>
        </p:nvSpPr>
        <p:spPr bwMode="auto">
          <a:xfrm>
            <a:off x="2411760" y="6021288"/>
            <a:ext cx="86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media</a:t>
            </a:r>
          </a:p>
        </p:txBody>
      </p:sp>
      <p:sp>
        <p:nvSpPr>
          <p:cNvPr id="6152" name="pole tekstowe 9"/>
          <p:cNvSpPr txBox="1">
            <a:spLocks noChangeArrowheads="1"/>
          </p:cNvSpPr>
          <p:nvPr/>
        </p:nvSpPr>
        <p:spPr bwMode="auto">
          <a:xfrm>
            <a:off x="3276600" y="3357563"/>
            <a:ext cx="2232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organ prowadzący</a:t>
            </a:r>
          </a:p>
        </p:txBody>
      </p:sp>
      <p:sp>
        <p:nvSpPr>
          <p:cNvPr id="6153" name="pole tekstowe 10"/>
          <p:cNvSpPr txBox="1">
            <a:spLocks noChangeArrowheads="1"/>
          </p:cNvSpPr>
          <p:nvPr/>
        </p:nvSpPr>
        <p:spPr bwMode="auto">
          <a:xfrm>
            <a:off x="5364088" y="3861048"/>
            <a:ext cx="158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nauczyciele</a:t>
            </a:r>
            <a:endParaRPr lang="pl-PL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154" name="pole tekstowe 11"/>
          <p:cNvSpPr txBox="1">
            <a:spLocks noChangeArrowheads="1"/>
          </p:cNvSpPr>
          <p:nvPr/>
        </p:nvSpPr>
        <p:spPr bwMode="auto">
          <a:xfrm>
            <a:off x="900113" y="3644900"/>
            <a:ext cx="215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organ nadzoru</a:t>
            </a:r>
          </a:p>
        </p:txBody>
      </p:sp>
      <p:sp>
        <p:nvSpPr>
          <p:cNvPr id="6155" name="pole tekstowe 12"/>
          <p:cNvSpPr txBox="1">
            <a:spLocks noChangeArrowheads="1"/>
          </p:cNvSpPr>
          <p:nvPr/>
        </p:nvSpPr>
        <p:spPr bwMode="auto">
          <a:xfrm>
            <a:off x="6516688" y="1916113"/>
            <a:ext cx="1368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ewaluacja</a:t>
            </a:r>
          </a:p>
        </p:txBody>
      </p:sp>
      <p:sp>
        <p:nvSpPr>
          <p:cNvPr id="6156" name="pole tekstowe 13"/>
          <p:cNvSpPr txBox="1">
            <a:spLocks noChangeArrowheads="1"/>
          </p:cNvSpPr>
          <p:nvPr/>
        </p:nvSpPr>
        <p:spPr bwMode="auto">
          <a:xfrm>
            <a:off x="827088" y="5661025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MEN</a:t>
            </a:r>
          </a:p>
        </p:txBody>
      </p:sp>
      <p:sp>
        <p:nvSpPr>
          <p:cNvPr id="6157" name="pole tekstowe 14"/>
          <p:cNvSpPr txBox="1">
            <a:spLocks noChangeArrowheads="1"/>
          </p:cNvSpPr>
          <p:nvPr/>
        </p:nvSpPr>
        <p:spPr bwMode="auto">
          <a:xfrm>
            <a:off x="3419872" y="6093296"/>
            <a:ext cx="201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wspomaganie</a:t>
            </a:r>
          </a:p>
        </p:txBody>
      </p:sp>
      <p:sp>
        <p:nvSpPr>
          <p:cNvPr id="6158" name="pole tekstowe 15"/>
          <p:cNvSpPr txBox="1">
            <a:spLocks noChangeArrowheads="1"/>
          </p:cNvSpPr>
          <p:nvPr/>
        </p:nvSpPr>
        <p:spPr bwMode="auto">
          <a:xfrm>
            <a:off x="4643438" y="2492375"/>
            <a:ext cx="158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kontrola</a:t>
            </a:r>
          </a:p>
        </p:txBody>
      </p:sp>
      <p:sp>
        <p:nvSpPr>
          <p:cNvPr id="6159" name="pole tekstowe 16"/>
          <p:cNvSpPr txBox="1">
            <a:spLocks noChangeArrowheads="1"/>
          </p:cNvSpPr>
          <p:nvPr/>
        </p:nvSpPr>
        <p:spPr bwMode="auto">
          <a:xfrm>
            <a:off x="827088" y="2276475"/>
            <a:ext cx="1224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ORE, PORE, </a:t>
            </a:r>
            <a:r>
              <a:rPr lang="pl-PL" b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itp</a:t>
            </a:r>
            <a:endParaRPr lang="pl-PL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160" name="pole tekstowe 17"/>
          <p:cNvSpPr txBox="1">
            <a:spLocks noChangeArrowheads="1"/>
          </p:cNvSpPr>
          <p:nvPr/>
        </p:nvSpPr>
        <p:spPr bwMode="auto">
          <a:xfrm>
            <a:off x="1116013" y="4652963"/>
            <a:ext cx="2951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obsługa i administracja</a:t>
            </a:r>
          </a:p>
        </p:txBody>
      </p:sp>
      <p:sp>
        <p:nvSpPr>
          <p:cNvPr id="6161" name="pole tekstowe 16"/>
          <p:cNvSpPr txBox="1">
            <a:spLocks noChangeArrowheads="1"/>
          </p:cNvSpPr>
          <p:nvPr/>
        </p:nvSpPr>
        <p:spPr bwMode="auto">
          <a:xfrm>
            <a:off x="3419475" y="1989138"/>
            <a:ext cx="1944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uczelnie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763713" y="260649"/>
            <a:ext cx="5688012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0"/>
                </a:solidFill>
                <a:latin typeface="+mj-lt"/>
              </a:rPr>
              <a:t>SZKOŁA – MIEJSCE NIEUSTANNEJ BITWY</a:t>
            </a:r>
          </a:p>
        </p:txBody>
      </p:sp>
      <p:sp>
        <p:nvSpPr>
          <p:cNvPr id="6163" name="pole tekstowe 18"/>
          <p:cNvSpPr txBox="1">
            <a:spLocks noChangeArrowheads="1"/>
          </p:cNvSpPr>
          <p:nvPr/>
        </p:nvSpPr>
        <p:spPr bwMode="auto">
          <a:xfrm>
            <a:off x="2771775" y="1268413"/>
            <a:ext cx="1223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przepisy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lawek\Moje dokumenty\Moje obrazy\foto rosa 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2" cy="60486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163751" cy="59607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amikol2012 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985860" cy="59893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00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39552" y="548680"/>
            <a:ext cx="8064896" cy="5816779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Documents and Settings\slawek\Moje dokumenty\Moje obrazy\PA076973.JPG"/>
          <p:cNvPicPr>
            <a:picLocks noChangeAspect="1" noChangeArrowheads="1"/>
          </p:cNvPicPr>
          <p:nvPr/>
        </p:nvPicPr>
        <p:blipFill>
          <a:blip r:embed="rId2" cstate="print"/>
          <a:srcRect b="9220"/>
          <a:stretch>
            <a:fillRect/>
          </a:stretch>
        </p:blipFill>
        <p:spPr bwMode="auto">
          <a:xfrm>
            <a:off x="395536" y="384747"/>
            <a:ext cx="8352928" cy="6042544"/>
          </a:xfrm>
          <a:prstGeom prst="rect">
            <a:avLst/>
          </a:prstGeom>
          <a:ln>
            <a:solidFill>
              <a:srgbClr val="FF0000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amikol2012 10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611560" y="476672"/>
            <a:ext cx="7920880" cy="5876113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amikol2012 1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1546" y="404665"/>
            <a:ext cx="8177881" cy="6048672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A1369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8210740" cy="5760640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amikol2012 1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539552" y="404665"/>
            <a:ext cx="8168217" cy="6048672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Moje obrazy\2008_szkoła\PICT246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23528" y="332656"/>
            <a:ext cx="8532440" cy="61926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pl-PL" b="1" dirty="0">
                <a:solidFill>
                  <a:prstClr val="black"/>
                </a:solidFill>
                <a:cs typeface="Arial" charset="0"/>
              </a:rPr>
              <a:t>EDUKACJA JEST DYSKURSEM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pl-PL" sz="4400" b="1" dirty="0" smtClean="0">
                <a:solidFill>
                  <a:srgbClr val="000000"/>
                </a:solidFill>
                <a:cs typeface="Arial" charset="0"/>
              </a:rPr>
              <a:t>wolność </a:t>
            </a:r>
          </a:p>
          <a:p>
            <a:pPr>
              <a:buFont typeface="Arial" charset="0"/>
              <a:buNone/>
            </a:pPr>
            <a:endParaRPr lang="pl-PL" sz="4400" b="1" dirty="0" smtClean="0">
              <a:solidFill>
                <a:srgbClr val="000000"/>
              </a:solidFill>
              <a:cs typeface="Arial" charset="0"/>
            </a:endParaRPr>
          </a:p>
          <a:p>
            <a:r>
              <a:rPr lang="pl-PL" sz="4400" b="1" dirty="0" smtClean="0">
                <a:solidFill>
                  <a:srgbClr val="000000"/>
                </a:solidFill>
                <a:cs typeface="Arial" charset="0"/>
              </a:rPr>
              <a:t>prawda</a:t>
            </a:r>
          </a:p>
          <a:p>
            <a:pPr>
              <a:buFont typeface="Arial" charset="0"/>
              <a:buNone/>
            </a:pPr>
            <a:endParaRPr lang="pl-PL" sz="4400" b="1" dirty="0" smtClean="0">
              <a:solidFill>
                <a:srgbClr val="000000"/>
              </a:solidFill>
              <a:cs typeface="Arial" charset="0"/>
            </a:endParaRPr>
          </a:p>
          <a:p>
            <a:r>
              <a:rPr lang="pl-PL" sz="4400" b="1" dirty="0" smtClean="0">
                <a:solidFill>
                  <a:srgbClr val="000000"/>
                </a:solidFill>
                <a:cs typeface="Arial" charset="0"/>
              </a:rPr>
              <a:t>dobro</a:t>
            </a:r>
            <a:endParaRPr lang="pl-PL" dirty="0" smtClean="0">
              <a:cs typeface="Arial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pl-PL" sz="3000" b="1" dirty="0" smtClean="0">
                <a:solidFill>
                  <a:srgbClr val="000000"/>
                </a:solidFill>
                <a:cs typeface="Arial" charset="0"/>
              </a:rPr>
              <a:t>komunikacja zwrotna</a:t>
            </a:r>
          </a:p>
          <a:p>
            <a:r>
              <a:rPr lang="pl-PL" sz="3000" b="1" dirty="0" smtClean="0">
                <a:solidFill>
                  <a:srgbClr val="000000"/>
                </a:solidFill>
                <a:cs typeface="Arial" charset="0"/>
              </a:rPr>
              <a:t>otwarcie na „innego” rozumienie-zrozumienie</a:t>
            </a:r>
          </a:p>
          <a:p>
            <a:r>
              <a:rPr lang="pl-PL" sz="3000" b="1" dirty="0" smtClean="0">
                <a:solidFill>
                  <a:srgbClr val="000000"/>
                </a:solidFill>
                <a:cs typeface="Arial" charset="0"/>
              </a:rPr>
              <a:t>zbliżenie społeczno-emocjonalne</a:t>
            </a:r>
          </a:p>
          <a:p>
            <a:r>
              <a:rPr lang="pl-PL" sz="3000" b="1" dirty="0" smtClean="0">
                <a:solidFill>
                  <a:srgbClr val="000000"/>
                </a:solidFill>
                <a:cs typeface="Arial" charset="0"/>
              </a:rPr>
              <a:t>wspomaganie, wspólne działanie</a:t>
            </a:r>
          </a:p>
          <a:p>
            <a:pPr>
              <a:buFont typeface="Arial" charset="0"/>
              <a:buNone/>
            </a:pPr>
            <a:endParaRPr lang="pl-PL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PICT246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23528" y="476672"/>
            <a:ext cx="4201115" cy="5937524"/>
          </a:xfrm>
          <a:ln>
            <a:solidFill>
              <a:srgbClr val="FF0000"/>
            </a:solidFill>
          </a:ln>
        </p:spPr>
      </p:pic>
      <p:pic>
        <p:nvPicPr>
          <p:cNvPr id="6" name="Symbol zastępczy zawartości 5" descr="PICT247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476672"/>
            <a:ext cx="4104456" cy="5937523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Moje obrazy\2008_szkoła\PICT2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36904" cy="60560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Moje obrazy\2008_szkoła\PICT2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403349" cy="6185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amikol2012 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168217" cy="6126163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amikol2012 0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467544" y="404664"/>
            <a:ext cx="8201884" cy="6079405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F0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235760" cy="5649491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 descr="logoSP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764704"/>
            <a:ext cx="5391670" cy="53916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Obraz 1" descr="logo_mi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548680"/>
            <a:ext cx="9826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7884368" y="1556792"/>
            <a:ext cx="93503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Przejrzysta szkoła</a:t>
            </a:r>
          </a:p>
        </p:txBody>
      </p:sp>
      <p:pic>
        <p:nvPicPr>
          <p:cNvPr id="1026" name="Picture 2" descr="Crown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86409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prglogo_s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620688"/>
            <a:ext cx="82194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601217"/>
            <a:ext cx="1763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LIDER   SUS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    SZKOŁA  UCZĄCA SIĘ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Picture 5" descr="ocenianie_ksztaltujace_850x9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5732463"/>
            <a:ext cx="865188" cy="9398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6" descr="szkola_z_klasa_2460x17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088" y="5876925"/>
            <a:ext cx="11398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kumimoji="0" lang="pl-PL" sz="2800" b="1" dirty="0" smtClean="0">
                <a:solidFill>
                  <a:srgbClr val="000000"/>
                </a:solidFill>
                <a:latin typeface="Swis721 BT" pitchFamily="34" charset="0"/>
                <a:cs typeface="Arial" charset="0"/>
              </a:rPr>
              <a:t>PRZYSZŁOŚCIOWE    SPOJRZENIE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half" idx="1"/>
          </p:nvPr>
        </p:nvGraphicFramePr>
        <p:xfrm>
          <a:off x="395536" y="1124744"/>
          <a:ext cx="8496944" cy="5112468"/>
        </p:xfrm>
        <a:graphic>
          <a:graphicData uri="http://schemas.openxmlformats.org/drawingml/2006/table">
            <a:tbl>
              <a:tblPr/>
              <a:tblGrid>
                <a:gridCol w="1594014"/>
                <a:gridCol w="2033914"/>
                <a:gridCol w="2062349"/>
                <a:gridCol w="2806667"/>
              </a:tblGrid>
              <a:tr h="3815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Modele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Demokracja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1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liberalna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socjaldemokracja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obywatelska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349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Istota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Władza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Drogi zmiany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Afirmowane prawa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Drogi nabywania praw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Stosunek </a:t>
                      </a:r>
                      <a:r>
                        <a:rPr kumimoji="0" lang="pl-P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do</a:t>
                      </a: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istniejącego porządku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Indywidualizm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Centralizacja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Głosowanie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 generacji: równość, wolność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Roszczenie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Zgoda, dostosowanie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Kolektywizm, dyktatura większości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Biurokracja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Reforma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Sprawiedliwość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Nadanie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Asymilacja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Państwo jest drugą instancją, chroni prawa jednostki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Decentralizacja, samorządność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Dialog, negocjacje, konsensus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I, II i III generacji: społeczne, kulturalne oraz prawo </a:t>
                      </a:r>
                      <a:r>
                        <a:rPr kumimoji="0" lang="pl-PL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do</a:t>
                      </a: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informacji, pokoju, itd.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Racjonalny wybór, dążenie, osiąganie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Krytycyzm, zmiana, transformacja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9241" name="pole tekstowe 6"/>
          <p:cNvSpPr txBox="1">
            <a:spLocks noChangeArrowheads="1"/>
          </p:cNvSpPr>
          <p:nvPr/>
        </p:nvSpPr>
        <p:spPr bwMode="auto">
          <a:xfrm>
            <a:off x="5508104" y="6453336"/>
            <a:ext cx="34561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800" dirty="0">
                <a:solidFill>
                  <a:srgbClr val="000000"/>
                </a:solidFill>
              </a:rPr>
              <a:t>wg M. </a:t>
            </a:r>
            <a:r>
              <a:rPr lang="pl-PL" sz="800" dirty="0" err="1">
                <a:solidFill>
                  <a:srgbClr val="000000"/>
                </a:solidFill>
              </a:rPr>
              <a:t>Czerepaniak-Walczak</a:t>
            </a:r>
            <a:r>
              <a:rPr lang="pl-PL" sz="800" dirty="0">
                <a:solidFill>
                  <a:srgbClr val="000000"/>
                </a:solidFill>
              </a:rPr>
              <a:t>: Pedagogika emancypacyjna. Gdańsk 2006, s.87.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4" cy="648072"/>
          </a:xfr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>
                <a:solidFill>
                  <a:srgbClr val="000000"/>
                </a:solidFill>
              </a:rPr>
              <a:t>SZKOŁA </a:t>
            </a:r>
            <a:r>
              <a:rPr lang="pl-PL" b="1" dirty="0">
                <a:solidFill>
                  <a:srgbClr val="000000"/>
                </a:solidFill>
              </a:rPr>
              <a:t>UCZĄCA SIĘ</a:t>
            </a:r>
            <a:r>
              <a:rPr lang="pl-PL" dirty="0">
                <a:solidFill>
                  <a:srgbClr val="000000"/>
                </a:solidFill>
              </a:rPr>
              <a:t/>
            </a:r>
            <a:br>
              <a:rPr lang="pl-PL" dirty="0">
                <a:solidFill>
                  <a:srgbClr val="000000"/>
                </a:solidFill>
              </a:rPr>
            </a:b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400600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ctr">
              <a:lnSpc>
                <a:spcPct val="120000"/>
              </a:lnSpc>
              <a:buNone/>
            </a:pPr>
            <a:endParaRPr lang="pl-PL" sz="1500" b="1" dirty="0" smtClean="0"/>
          </a:p>
          <a:p>
            <a:pPr algn="ctr">
              <a:buNone/>
            </a:pPr>
            <a:r>
              <a:rPr lang="pl-PL" sz="5800" b="1" dirty="0" smtClean="0">
                <a:solidFill>
                  <a:srgbClr val="FF0000"/>
                </a:solidFill>
              </a:rPr>
              <a:t>Pięć dyscyplin wg Petera </a:t>
            </a:r>
            <a:r>
              <a:rPr lang="pl-PL" sz="5800" b="1" dirty="0" err="1" smtClean="0">
                <a:solidFill>
                  <a:srgbClr val="FF0000"/>
                </a:solidFill>
              </a:rPr>
              <a:t>Senge</a:t>
            </a:r>
            <a:r>
              <a:rPr lang="pl-PL" sz="5800" dirty="0" smtClean="0">
                <a:solidFill>
                  <a:srgbClr val="FF0000"/>
                </a:solidFill>
              </a:rPr>
              <a:t> </a:t>
            </a:r>
          </a:p>
          <a:p>
            <a:pPr algn="just">
              <a:buNone/>
            </a:pPr>
            <a:endParaRPr lang="pl-PL" sz="1500" dirty="0"/>
          </a:p>
          <a:p>
            <a:pPr algn="just">
              <a:buNone/>
            </a:pPr>
            <a:r>
              <a:rPr lang="pl-PL" sz="4400" b="1" dirty="0">
                <a:solidFill>
                  <a:srgbClr val="000000"/>
                </a:solidFill>
              </a:rPr>
              <a:t>1 </a:t>
            </a:r>
            <a:r>
              <a:rPr lang="pl-PL" sz="4400" b="1" dirty="0" smtClean="0">
                <a:solidFill>
                  <a:srgbClr val="000000"/>
                </a:solidFill>
              </a:rPr>
              <a:t>  </a:t>
            </a:r>
            <a:r>
              <a:rPr lang="pl-PL" sz="4400" b="1" dirty="0">
                <a:solidFill>
                  <a:srgbClr val="000000"/>
                </a:solidFill>
              </a:rPr>
              <a:t>mistrzostwo osobiste- dążenie </a:t>
            </a:r>
            <a:r>
              <a:rPr lang="pl-PL" sz="4400" b="1" dirty="0" err="1">
                <a:solidFill>
                  <a:srgbClr val="000000"/>
                </a:solidFill>
              </a:rPr>
              <a:t>do</a:t>
            </a:r>
            <a:r>
              <a:rPr lang="pl-PL" sz="4400" b="1" dirty="0">
                <a:solidFill>
                  <a:srgbClr val="000000"/>
                </a:solidFill>
              </a:rPr>
              <a:t> ciągłego doskonalenia się, </a:t>
            </a:r>
          </a:p>
          <a:p>
            <a:pPr algn="just">
              <a:buNone/>
            </a:pPr>
            <a:r>
              <a:rPr lang="pl-PL" sz="4400" b="1" dirty="0" smtClean="0">
                <a:solidFill>
                  <a:srgbClr val="000000"/>
                </a:solidFill>
              </a:rPr>
              <a:t>2   modele </a:t>
            </a:r>
            <a:r>
              <a:rPr lang="pl-PL" sz="4400" b="1" dirty="0">
                <a:solidFill>
                  <a:srgbClr val="000000"/>
                </a:solidFill>
              </a:rPr>
              <a:t>myślowe - umiejętność analizy, odrzucenia lub </a:t>
            </a:r>
            <a:r>
              <a:rPr lang="pl-PL" sz="4400" b="1" dirty="0" smtClean="0">
                <a:solidFill>
                  <a:srgbClr val="000000"/>
                </a:solidFill>
              </a:rPr>
              <a:t> </a:t>
            </a:r>
          </a:p>
          <a:p>
            <a:pPr algn="just">
              <a:buNone/>
            </a:pPr>
            <a:r>
              <a:rPr lang="pl-PL" sz="4400" b="1" dirty="0" smtClean="0">
                <a:solidFill>
                  <a:srgbClr val="000000"/>
                </a:solidFill>
              </a:rPr>
              <a:t>       zmiany </a:t>
            </a:r>
            <a:r>
              <a:rPr lang="pl-PL" sz="4400" b="1" dirty="0">
                <a:solidFill>
                  <a:srgbClr val="000000"/>
                </a:solidFill>
              </a:rPr>
              <a:t>zakorzenionych w nas przekonań, nawyków </a:t>
            </a:r>
            <a:r>
              <a:rPr lang="pl-PL" sz="4400" b="1" dirty="0" smtClean="0">
                <a:solidFill>
                  <a:srgbClr val="000000"/>
                </a:solidFill>
              </a:rPr>
              <a:t>i </a:t>
            </a:r>
          </a:p>
          <a:p>
            <a:pPr algn="just">
              <a:buNone/>
            </a:pPr>
            <a:r>
              <a:rPr lang="pl-PL" sz="4400" b="1" dirty="0" smtClean="0">
                <a:solidFill>
                  <a:srgbClr val="000000"/>
                </a:solidFill>
              </a:rPr>
              <a:t>       odruchów </a:t>
            </a:r>
            <a:r>
              <a:rPr lang="pl-PL" sz="4400" b="1" dirty="0">
                <a:solidFill>
                  <a:srgbClr val="000000"/>
                </a:solidFill>
              </a:rPr>
              <a:t>związanych z pracą i z firmą, </a:t>
            </a:r>
          </a:p>
          <a:p>
            <a:pPr algn="just">
              <a:buNone/>
            </a:pPr>
            <a:r>
              <a:rPr lang="pl-PL" sz="4400" b="1" dirty="0">
                <a:solidFill>
                  <a:srgbClr val="000000"/>
                </a:solidFill>
              </a:rPr>
              <a:t>3 </a:t>
            </a:r>
            <a:r>
              <a:rPr lang="pl-PL" sz="4400" b="1" dirty="0" smtClean="0">
                <a:solidFill>
                  <a:srgbClr val="000000"/>
                </a:solidFill>
              </a:rPr>
              <a:t>  </a:t>
            </a:r>
            <a:r>
              <a:rPr lang="pl-PL" sz="4400" b="1" dirty="0">
                <a:solidFill>
                  <a:srgbClr val="000000"/>
                </a:solidFill>
              </a:rPr>
              <a:t>wspólna wizja - jasno sformułowany i konkretny cel </a:t>
            </a:r>
            <a:r>
              <a:rPr lang="pl-PL" sz="4400" b="1" dirty="0" smtClean="0">
                <a:solidFill>
                  <a:srgbClr val="000000"/>
                </a:solidFill>
              </a:rPr>
              <a:t> </a:t>
            </a:r>
          </a:p>
          <a:p>
            <a:pPr algn="just">
              <a:buNone/>
            </a:pPr>
            <a:r>
              <a:rPr lang="pl-PL" sz="4400" b="1" dirty="0" smtClean="0">
                <a:solidFill>
                  <a:srgbClr val="000000"/>
                </a:solidFill>
              </a:rPr>
              <a:t>       organizacji</a:t>
            </a:r>
            <a:r>
              <a:rPr lang="pl-PL" sz="4400" b="1" dirty="0">
                <a:solidFill>
                  <a:srgbClr val="000000"/>
                </a:solidFill>
              </a:rPr>
              <a:t>, znany wszystkim jej członkom i skłaniający </a:t>
            </a:r>
            <a:r>
              <a:rPr lang="pl-PL" sz="4400" b="1" dirty="0" smtClean="0">
                <a:solidFill>
                  <a:srgbClr val="000000"/>
                </a:solidFill>
              </a:rPr>
              <a:t>ich</a:t>
            </a:r>
          </a:p>
          <a:p>
            <a:pPr algn="just">
              <a:buNone/>
            </a:pPr>
            <a:r>
              <a:rPr lang="pl-PL" sz="4400" b="1" dirty="0" smtClean="0">
                <a:solidFill>
                  <a:srgbClr val="000000"/>
                </a:solidFill>
              </a:rPr>
              <a:t>       </a:t>
            </a:r>
            <a:r>
              <a:rPr lang="pl-PL" sz="4400" b="1" dirty="0" err="1">
                <a:solidFill>
                  <a:srgbClr val="000000"/>
                </a:solidFill>
              </a:rPr>
              <a:t>do</a:t>
            </a:r>
            <a:r>
              <a:rPr lang="pl-PL" sz="4400" b="1" dirty="0">
                <a:solidFill>
                  <a:srgbClr val="000000"/>
                </a:solidFill>
              </a:rPr>
              <a:t> ciągłego uczenia się, </a:t>
            </a:r>
          </a:p>
          <a:p>
            <a:pPr algn="just">
              <a:buNone/>
            </a:pPr>
            <a:r>
              <a:rPr lang="pl-PL" sz="4400" b="1" dirty="0">
                <a:solidFill>
                  <a:srgbClr val="000000"/>
                </a:solidFill>
              </a:rPr>
              <a:t>4 </a:t>
            </a:r>
            <a:r>
              <a:rPr lang="pl-PL" sz="4400" b="1" dirty="0" smtClean="0">
                <a:solidFill>
                  <a:srgbClr val="000000"/>
                </a:solidFill>
              </a:rPr>
              <a:t>  </a:t>
            </a:r>
            <a:r>
              <a:rPr lang="pl-PL" sz="4400" b="1" dirty="0">
                <a:solidFill>
                  <a:srgbClr val="000000"/>
                </a:solidFill>
              </a:rPr>
              <a:t>zespołowe uczenie się - uznanie zespołu za nośnik </a:t>
            </a:r>
            <a:r>
              <a:rPr lang="pl-PL" sz="4400" b="1" dirty="0" smtClean="0">
                <a:solidFill>
                  <a:srgbClr val="000000"/>
                </a:solidFill>
              </a:rPr>
              <a:t>potencjału</a:t>
            </a:r>
          </a:p>
          <a:p>
            <a:pPr algn="just">
              <a:buNone/>
            </a:pPr>
            <a:r>
              <a:rPr lang="pl-PL" sz="4400" b="1" dirty="0" smtClean="0">
                <a:solidFill>
                  <a:srgbClr val="000000"/>
                </a:solidFill>
              </a:rPr>
              <a:t>       </a:t>
            </a:r>
            <a:r>
              <a:rPr lang="pl-PL" sz="4400" b="1" dirty="0">
                <a:solidFill>
                  <a:srgbClr val="000000"/>
                </a:solidFill>
              </a:rPr>
              <a:t>intelektualnego większego niż łączny potencjał </a:t>
            </a:r>
            <a:r>
              <a:rPr lang="pl-PL" sz="4400" b="1" dirty="0" smtClean="0">
                <a:solidFill>
                  <a:srgbClr val="000000"/>
                </a:solidFill>
              </a:rPr>
              <a:t>jego</a:t>
            </a:r>
          </a:p>
          <a:p>
            <a:pPr algn="just">
              <a:buNone/>
            </a:pPr>
            <a:r>
              <a:rPr lang="pl-PL" sz="4400" b="1" dirty="0" smtClean="0">
                <a:solidFill>
                  <a:srgbClr val="000000"/>
                </a:solidFill>
              </a:rPr>
              <a:t>        </a:t>
            </a:r>
            <a:r>
              <a:rPr lang="pl-PL" sz="4400" b="1" dirty="0">
                <a:solidFill>
                  <a:srgbClr val="000000"/>
                </a:solidFill>
              </a:rPr>
              <a:t>pojedynczych członków, </a:t>
            </a:r>
          </a:p>
          <a:p>
            <a:pPr algn="just">
              <a:buNone/>
            </a:pPr>
            <a:r>
              <a:rPr lang="pl-PL" sz="4400" b="1" dirty="0">
                <a:solidFill>
                  <a:srgbClr val="000000"/>
                </a:solidFill>
              </a:rPr>
              <a:t>5 </a:t>
            </a:r>
            <a:r>
              <a:rPr lang="pl-PL" sz="4400" b="1" dirty="0" smtClean="0">
                <a:solidFill>
                  <a:srgbClr val="000000"/>
                </a:solidFill>
              </a:rPr>
              <a:t>  myślenie </a:t>
            </a:r>
            <a:r>
              <a:rPr lang="pl-PL" sz="4400" b="1" dirty="0">
                <a:solidFill>
                  <a:srgbClr val="000000"/>
                </a:solidFill>
              </a:rPr>
              <a:t>systemowe - zdolność myślenia w kategoriach całości </a:t>
            </a:r>
            <a:endParaRPr lang="pl-PL" sz="4400" b="1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pl-PL" sz="4400" b="1" dirty="0" smtClean="0">
                <a:solidFill>
                  <a:srgbClr val="000000"/>
                </a:solidFill>
              </a:rPr>
              <a:t>       zjawisk</a:t>
            </a:r>
            <a:r>
              <a:rPr lang="pl-PL" sz="4400" b="1" dirty="0">
                <a:solidFill>
                  <a:srgbClr val="000000"/>
                </a:solidFill>
              </a:rPr>
              <a:t>, procesów lub struktur.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 smtClean="0">
                <a:solidFill>
                  <a:srgbClr val="000000"/>
                </a:solidFill>
              </a:rPr>
              <a:t>8 KOMPETENCJI KLUCZOWYCH</a:t>
            </a:r>
            <a:endParaRPr lang="pl-PL" b="1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12776"/>
            <a:ext cx="8517632" cy="5328592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lIns="612000">
            <a:normAutofit fontScale="47500" lnSpcReduction="20000"/>
          </a:bodyPr>
          <a:lstStyle/>
          <a:p>
            <a:pPr algn="just">
              <a:buNone/>
            </a:pPr>
            <a:endParaRPr lang="pl-PL" sz="5800" b="1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pl-PL" sz="6700" b="1" dirty="0" smtClean="0">
                <a:solidFill>
                  <a:srgbClr val="000000"/>
                </a:solidFill>
              </a:rPr>
              <a:t>1</a:t>
            </a:r>
            <a:r>
              <a:rPr lang="pl-PL" sz="6700" b="1" dirty="0">
                <a:solidFill>
                  <a:srgbClr val="000000"/>
                </a:solidFill>
              </a:rPr>
              <a:t>)  </a:t>
            </a:r>
            <a:r>
              <a:rPr lang="pl-PL" sz="6700" b="1" dirty="0" smtClean="0">
                <a:solidFill>
                  <a:srgbClr val="000000"/>
                </a:solidFill>
              </a:rPr>
              <a:t>porozumiewanie </a:t>
            </a:r>
            <a:r>
              <a:rPr lang="pl-PL" sz="6700" b="1" dirty="0">
                <a:solidFill>
                  <a:srgbClr val="000000"/>
                </a:solidFill>
              </a:rPr>
              <a:t>się w języku ojczystym;</a:t>
            </a:r>
          </a:p>
          <a:p>
            <a:pPr algn="just">
              <a:buNone/>
            </a:pPr>
            <a:r>
              <a:rPr lang="pl-PL" sz="6700" b="1" dirty="0">
                <a:solidFill>
                  <a:srgbClr val="000000"/>
                </a:solidFill>
              </a:rPr>
              <a:t>2)  </a:t>
            </a:r>
            <a:r>
              <a:rPr lang="pl-PL" sz="6700" b="1" dirty="0" smtClean="0">
                <a:solidFill>
                  <a:srgbClr val="000000"/>
                </a:solidFill>
              </a:rPr>
              <a:t>porozumiewanie </a:t>
            </a:r>
            <a:r>
              <a:rPr lang="pl-PL" sz="6700" b="1" dirty="0">
                <a:solidFill>
                  <a:srgbClr val="000000"/>
                </a:solidFill>
              </a:rPr>
              <a:t>się w językach obcych;</a:t>
            </a:r>
          </a:p>
          <a:p>
            <a:pPr algn="just">
              <a:buNone/>
            </a:pPr>
            <a:r>
              <a:rPr lang="pl-PL" sz="6700" b="1" dirty="0">
                <a:solidFill>
                  <a:srgbClr val="000000"/>
                </a:solidFill>
              </a:rPr>
              <a:t>3) </a:t>
            </a:r>
            <a:r>
              <a:rPr lang="pl-PL" sz="6700" b="1" dirty="0" smtClean="0">
                <a:solidFill>
                  <a:srgbClr val="000000"/>
                </a:solidFill>
              </a:rPr>
              <a:t> kompetencje </a:t>
            </a:r>
            <a:r>
              <a:rPr lang="pl-PL" sz="6700" b="1" dirty="0">
                <a:solidFill>
                  <a:srgbClr val="000000"/>
                </a:solidFill>
              </a:rPr>
              <a:t>matematyczne i </a:t>
            </a:r>
            <a:r>
              <a:rPr lang="pl-PL" sz="6700" b="1" dirty="0" smtClean="0">
                <a:solidFill>
                  <a:srgbClr val="000000"/>
                </a:solidFill>
              </a:rPr>
              <a:t>podstawowe</a:t>
            </a:r>
          </a:p>
          <a:p>
            <a:pPr algn="just">
              <a:buNone/>
            </a:pPr>
            <a:r>
              <a:rPr lang="pl-PL" sz="6700" b="1" dirty="0">
                <a:solidFill>
                  <a:srgbClr val="000000"/>
                </a:solidFill>
              </a:rPr>
              <a:t> </a:t>
            </a:r>
            <a:r>
              <a:rPr lang="pl-PL" sz="6700" b="1" dirty="0" smtClean="0">
                <a:solidFill>
                  <a:srgbClr val="000000"/>
                </a:solidFill>
              </a:rPr>
              <a:t>      </a:t>
            </a:r>
            <a:r>
              <a:rPr lang="pl-PL" sz="6700" b="1" dirty="0">
                <a:solidFill>
                  <a:srgbClr val="000000"/>
                </a:solidFill>
              </a:rPr>
              <a:t>kompetencje naukowo-techniczne;</a:t>
            </a:r>
          </a:p>
          <a:p>
            <a:pPr algn="just">
              <a:buNone/>
            </a:pPr>
            <a:r>
              <a:rPr lang="pl-PL" sz="6700" b="1" dirty="0">
                <a:solidFill>
                  <a:srgbClr val="000000"/>
                </a:solidFill>
              </a:rPr>
              <a:t>4)  </a:t>
            </a:r>
            <a:r>
              <a:rPr lang="pl-PL" sz="6700" b="1" dirty="0" smtClean="0">
                <a:solidFill>
                  <a:srgbClr val="000000"/>
                </a:solidFill>
              </a:rPr>
              <a:t>kompetencje </a:t>
            </a:r>
            <a:r>
              <a:rPr lang="pl-PL" sz="6700" b="1" dirty="0">
                <a:solidFill>
                  <a:srgbClr val="000000"/>
                </a:solidFill>
              </a:rPr>
              <a:t>informatyczne;</a:t>
            </a:r>
          </a:p>
          <a:p>
            <a:pPr algn="just">
              <a:buNone/>
            </a:pPr>
            <a:r>
              <a:rPr lang="pl-PL" sz="6700" b="1" dirty="0">
                <a:solidFill>
                  <a:srgbClr val="000000"/>
                </a:solidFill>
              </a:rPr>
              <a:t>5)  </a:t>
            </a:r>
            <a:r>
              <a:rPr lang="pl-PL" sz="6700" b="1" dirty="0" smtClean="0">
                <a:solidFill>
                  <a:srgbClr val="000000"/>
                </a:solidFill>
              </a:rPr>
              <a:t>umiejętność </a:t>
            </a:r>
            <a:r>
              <a:rPr lang="pl-PL" sz="6700" b="1" dirty="0">
                <a:solidFill>
                  <a:srgbClr val="000000"/>
                </a:solidFill>
              </a:rPr>
              <a:t>uczenia się;</a:t>
            </a:r>
          </a:p>
          <a:p>
            <a:pPr algn="just">
              <a:buNone/>
            </a:pPr>
            <a:r>
              <a:rPr lang="pl-PL" sz="6700" b="1" dirty="0">
                <a:solidFill>
                  <a:srgbClr val="000000"/>
                </a:solidFill>
              </a:rPr>
              <a:t>6)  </a:t>
            </a:r>
            <a:r>
              <a:rPr lang="pl-PL" sz="6700" b="1" dirty="0" smtClean="0">
                <a:solidFill>
                  <a:srgbClr val="000000"/>
                </a:solidFill>
              </a:rPr>
              <a:t>kompetencje </a:t>
            </a:r>
            <a:r>
              <a:rPr lang="pl-PL" sz="6700" b="1" dirty="0">
                <a:solidFill>
                  <a:srgbClr val="000000"/>
                </a:solidFill>
              </a:rPr>
              <a:t>społeczne i obywatelskie;</a:t>
            </a:r>
          </a:p>
          <a:p>
            <a:pPr algn="just">
              <a:buNone/>
            </a:pPr>
            <a:r>
              <a:rPr lang="pl-PL" sz="6700" b="1" dirty="0">
                <a:solidFill>
                  <a:srgbClr val="000000"/>
                </a:solidFill>
              </a:rPr>
              <a:t>7)  </a:t>
            </a:r>
            <a:r>
              <a:rPr lang="pl-PL" sz="6700" b="1" dirty="0" smtClean="0">
                <a:solidFill>
                  <a:srgbClr val="000000"/>
                </a:solidFill>
              </a:rPr>
              <a:t>inicjatywność </a:t>
            </a:r>
            <a:r>
              <a:rPr lang="pl-PL" sz="6700" b="1" dirty="0">
                <a:solidFill>
                  <a:srgbClr val="000000"/>
                </a:solidFill>
              </a:rPr>
              <a:t>i przedsiębiorczość; </a:t>
            </a:r>
          </a:p>
          <a:p>
            <a:pPr algn="just">
              <a:buNone/>
            </a:pPr>
            <a:r>
              <a:rPr lang="pl-PL" sz="6700" b="1" dirty="0">
                <a:solidFill>
                  <a:srgbClr val="000000"/>
                </a:solidFill>
              </a:rPr>
              <a:t>8)  </a:t>
            </a:r>
            <a:r>
              <a:rPr lang="pl-PL" sz="6700" b="1" dirty="0" smtClean="0">
                <a:solidFill>
                  <a:srgbClr val="000000"/>
                </a:solidFill>
              </a:rPr>
              <a:t>świadomość </a:t>
            </a:r>
            <a:r>
              <a:rPr lang="pl-PL" sz="6700" b="1" dirty="0">
                <a:solidFill>
                  <a:srgbClr val="000000"/>
                </a:solidFill>
              </a:rPr>
              <a:t>i ekspresja kulturalna. </a:t>
            </a:r>
          </a:p>
          <a:p>
            <a:pPr>
              <a:buNone/>
            </a:pPr>
            <a:r>
              <a:rPr lang="pl-PL" sz="6700" b="1" dirty="0"/>
              <a:t> </a:t>
            </a:r>
            <a:endParaRPr lang="pl-PL" sz="6700" dirty="0"/>
          </a:p>
          <a:p>
            <a:pPr>
              <a:buNone/>
            </a:pPr>
            <a:endParaRPr lang="pl-PL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0000"/>
                </a:solidFill>
              </a:rPr>
              <a:t>MISJA I CEL SZKOŁY</a:t>
            </a:r>
            <a:endParaRPr lang="pl-PL" b="1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052736"/>
            <a:ext cx="8723312" cy="5616624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lIns="36000" rIns="432000" anchor="ctr">
            <a:normAutofit fontScale="77500" lnSpcReduction="20000"/>
          </a:bodyPr>
          <a:lstStyle/>
          <a:p>
            <a:pPr algn="just">
              <a:buNone/>
            </a:pPr>
            <a:r>
              <a:rPr lang="pl-PL" dirty="0" smtClean="0"/>
              <a:t>    </a:t>
            </a:r>
            <a:r>
              <a:rPr lang="pl-PL" dirty="0" smtClean="0">
                <a:solidFill>
                  <a:srgbClr val="000000"/>
                </a:solidFill>
              </a:rPr>
              <a:t> </a:t>
            </a:r>
            <a:r>
              <a:rPr lang="pl-PL" b="1" dirty="0" smtClean="0">
                <a:solidFill>
                  <a:srgbClr val="000000"/>
                </a:solidFill>
              </a:rPr>
              <a:t>Celem </a:t>
            </a:r>
            <a:r>
              <a:rPr lang="pl-PL" b="1" dirty="0">
                <a:solidFill>
                  <a:srgbClr val="000000"/>
                </a:solidFill>
              </a:rPr>
              <a:t>szkoły jest wykształcenie absolwenta potrafiącego podjąć bez problemów naukę w gimnazjum. </a:t>
            </a:r>
            <a:endParaRPr lang="pl-PL" b="1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pl-PL" b="1" dirty="0" smtClean="0">
                <a:solidFill>
                  <a:srgbClr val="000000"/>
                </a:solidFill>
              </a:rPr>
              <a:t>     Orientującego </a:t>
            </a:r>
            <a:r>
              <a:rPr lang="pl-PL" b="1" dirty="0">
                <a:solidFill>
                  <a:srgbClr val="000000"/>
                </a:solidFill>
              </a:rPr>
              <a:t>się w podstawowych aspektach codziennego życia, świadomego najważniejszych norm  etycznych, otwartego na świat i życzliwie nastawionego na innych. </a:t>
            </a:r>
            <a:endParaRPr lang="pl-PL" b="1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pl-PL" b="1" dirty="0" smtClean="0">
                <a:solidFill>
                  <a:srgbClr val="000000"/>
                </a:solidFill>
              </a:rPr>
              <a:t>     Takiego, </a:t>
            </a:r>
            <a:r>
              <a:rPr lang="pl-PL" b="1" dirty="0">
                <a:solidFill>
                  <a:srgbClr val="000000"/>
                </a:solidFill>
              </a:rPr>
              <a:t>który w stopniu umożliwiającym porozumiewanie opanował obcy język i rozumie zasady korzystania z wszystkich mediów. </a:t>
            </a:r>
            <a:endParaRPr lang="pl-PL" b="1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pl-PL" b="1" dirty="0" smtClean="0">
                <a:solidFill>
                  <a:srgbClr val="000000"/>
                </a:solidFill>
              </a:rPr>
              <a:t>     Istotna </a:t>
            </a:r>
            <a:r>
              <a:rPr lang="pl-PL" b="1" dirty="0">
                <a:solidFill>
                  <a:srgbClr val="000000"/>
                </a:solidFill>
              </a:rPr>
              <a:t>dla społeczności szkolnej jest współpraca z rodzicami i lokalnym środowiskiem, a także promowanie szkoły na zewnątrz. </a:t>
            </a:r>
            <a:endParaRPr lang="pl-PL" b="1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pl-PL" b="1" dirty="0" smtClean="0">
                <a:solidFill>
                  <a:srgbClr val="000000"/>
                </a:solidFill>
              </a:rPr>
              <a:t>     Ilustruje </a:t>
            </a:r>
            <a:r>
              <a:rPr lang="pl-PL" b="1" dirty="0">
                <a:solidFill>
                  <a:srgbClr val="000000"/>
                </a:solidFill>
              </a:rPr>
              <a:t>to doskonale nasza misja brzmi wyrażona sentencją </a:t>
            </a:r>
            <a:r>
              <a:rPr lang="pl-PL" b="1" dirty="0" smtClean="0">
                <a:solidFill>
                  <a:srgbClr val="000000"/>
                </a:solidFill>
              </a:rPr>
              <a:t>księdza Józefa Tischnera:</a:t>
            </a:r>
          </a:p>
          <a:p>
            <a:pPr algn="ctr">
              <a:buNone/>
            </a:pPr>
            <a:r>
              <a:rPr lang="pl-PL" sz="3900" b="1" dirty="0" smtClean="0">
                <a:solidFill>
                  <a:srgbClr val="00B050"/>
                </a:solidFill>
              </a:rPr>
              <a:t>     </a:t>
            </a:r>
            <a:r>
              <a:rPr lang="pl-PL" sz="4000" b="1" dirty="0" smtClean="0">
                <a:solidFill>
                  <a:srgbClr val="00B050"/>
                </a:solidFill>
              </a:rPr>
              <a:t>„Myślenie poszerza przestrzeń wolności</a:t>
            </a:r>
          </a:p>
          <a:p>
            <a:pPr algn="ctr">
              <a:buNone/>
            </a:pPr>
            <a:r>
              <a:rPr lang="pl-PL" sz="4000" b="1" dirty="0" smtClean="0">
                <a:solidFill>
                  <a:srgbClr val="00B050"/>
                </a:solidFill>
              </a:rPr>
              <a:t> i otwiera horyzonty nadziei”</a:t>
            </a:r>
            <a:endParaRPr lang="pl-PL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 smtClean="0">
                <a:solidFill>
                  <a:srgbClr val="000000"/>
                </a:solidFill>
              </a:rPr>
              <a:t>NAUCZYCIEL DZISIAJ TO:</a:t>
            </a:r>
            <a:endParaRPr lang="pl-PL" b="1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pPr lvl="0"/>
            <a:r>
              <a:rPr lang="pl-PL" b="1" dirty="0">
                <a:solidFill>
                  <a:srgbClr val="000000"/>
                </a:solidFill>
              </a:rPr>
              <a:t>mistrz, diagnostyk, konsultant</a:t>
            </a:r>
          </a:p>
          <a:p>
            <a:pPr lvl="0"/>
            <a:r>
              <a:rPr lang="pl-PL" b="1" dirty="0">
                <a:solidFill>
                  <a:srgbClr val="000000"/>
                </a:solidFill>
              </a:rPr>
              <a:t> specjalista w zakresie tworzenia programów i doboru pomocy naukowych</a:t>
            </a:r>
          </a:p>
          <a:p>
            <a:pPr lvl="0"/>
            <a:r>
              <a:rPr lang="pl-PL" b="1" dirty="0">
                <a:solidFill>
                  <a:srgbClr val="000000"/>
                </a:solidFill>
              </a:rPr>
              <a:t> kreator działań edukacyjnych</a:t>
            </a:r>
          </a:p>
          <a:p>
            <a:pPr lvl="0"/>
            <a:r>
              <a:rPr lang="pl-PL" b="1" dirty="0">
                <a:solidFill>
                  <a:srgbClr val="000000"/>
                </a:solidFill>
              </a:rPr>
              <a:t> osoba kierująca się na co dzień wartościami uniwersalnymi</a:t>
            </a:r>
          </a:p>
          <a:p>
            <a:pPr lvl="0"/>
            <a:r>
              <a:rPr lang="pl-PL" b="1" dirty="0">
                <a:solidFill>
                  <a:srgbClr val="000000"/>
                </a:solidFill>
              </a:rPr>
              <a:t> kompetentny profesjonalista, otwarty na potrzeby, oczekiwania i problemy uczniów,</a:t>
            </a:r>
          </a:p>
          <a:p>
            <a:pPr lvl="0"/>
            <a:r>
              <a:rPr lang="pl-PL" b="1" dirty="0">
                <a:solidFill>
                  <a:srgbClr val="000000"/>
                </a:solidFill>
              </a:rPr>
              <a:t> krytyczny, odpowiedzialny za swoje postępowanie, ustawicznie doskonalący swoje kwalifikacje</a:t>
            </a:r>
          </a:p>
          <a:p>
            <a:pPr lvl="0"/>
            <a:r>
              <a:rPr lang="pl-PL" b="1" dirty="0">
                <a:solidFill>
                  <a:srgbClr val="000000"/>
                </a:solidFill>
              </a:rPr>
              <a:t> refleksyjny praktyk i badacz działalności edukacyjnej, umiejący myśleć kategoriami przyszłości,</a:t>
            </a:r>
          </a:p>
          <a:p>
            <a:pPr lvl="0"/>
            <a:r>
              <a:rPr lang="pl-PL" b="1" dirty="0">
                <a:solidFill>
                  <a:srgbClr val="000000"/>
                </a:solidFill>
              </a:rPr>
              <a:t> optymista nastawiony na innowacje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792088"/>
          </a:xfrm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000000"/>
                </a:solidFill>
              </a:rPr>
              <a:t>PRIORYTETY SZKOŁY </a:t>
            </a:r>
            <a:br>
              <a:rPr lang="pl-PL" sz="3600" b="1" dirty="0" smtClean="0">
                <a:solidFill>
                  <a:srgbClr val="000000"/>
                </a:solidFill>
              </a:rPr>
            </a:br>
            <a:r>
              <a:rPr lang="pl-PL" sz="1600" b="1" dirty="0" smtClean="0">
                <a:solidFill>
                  <a:srgbClr val="000000"/>
                </a:solidFill>
              </a:rPr>
              <a:t>W NAUCZANIU/UCZENIU SIĘ</a:t>
            </a:r>
            <a:endParaRPr lang="pl-PL" sz="1600" b="1" dirty="0">
              <a:solidFill>
                <a:srgbClr val="0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760640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pPr lvl="0"/>
            <a:r>
              <a:rPr lang="pl-PL" sz="9600" b="1" dirty="0" smtClean="0">
                <a:solidFill>
                  <a:srgbClr val="000000"/>
                </a:solidFill>
              </a:rPr>
              <a:t>wychowanie  </a:t>
            </a:r>
            <a:r>
              <a:rPr lang="pl-PL" sz="9600" b="1" dirty="0">
                <a:solidFill>
                  <a:srgbClr val="000000"/>
                </a:solidFill>
              </a:rPr>
              <a:t>przez sztukę i obcowanie z kulturą</a:t>
            </a: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rozwijanie uzdolnień matematycznych</a:t>
            </a: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solidna znajomość języka obcego (m.in. klasy „dwujęzyczne”)</a:t>
            </a: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kształtowanie szacunku dla przyrody</a:t>
            </a: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wdrażanie Oceniania </a:t>
            </a:r>
            <a:r>
              <a:rPr lang="pl-PL" sz="9600" b="1" dirty="0" smtClean="0">
                <a:solidFill>
                  <a:srgbClr val="000000"/>
                </a:solidFill>
              </a:rPr>
              <a:t>Kształtującego </a:t>
            </a:r>
            <a:endParaRPr lang="pl-PL" sz="9600" b="1" dirty="0">
              <a:solidFill>
                <a:srgbClr val="000000"/>
              </a:solidFill>
            </a:endParaRP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rozwój technologii informatycznej i jej zastosowanie</a:t>
            </a: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słuchanie głosu uczniów i rodziców w sprawie nauczania</a:t>
            </a: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tworzenie środowiska sprzyjającego uczeniu się </a:t>
            </a: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przygotowanie uczniów </a:t>
            </a:r>
            <a:r>
              <a:rPr lang="pl-PL" sz="9600" b="1" dirty="0" err="1">
                <a:solidFill>
                  <a:srgbClr val="000000"/>
                </a:solidFill>
              </a:rPr>
              <a:t>do</a:t>
            </a:r>
            <a:r>
              <a:rPr lang="pl-PL" sz="9600" b="1" dirty="0">
                <a:solidFill>
                  <a:srgbClr val="000000"/>
                </a:solidFill>
              </a:rPr>
              <a:t> osiągania sukcesu w dalszym życiu</a:t>
            </a: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twórcze i krytyczne wdrażanie zmian </a:t>
            </a:r>
            <a:endParaRPr lang="pl-PL" sz="9600" b="1" dirty="0" smtClean="0">
              <a:solidFill>
                <a:srgbClr val="000000"/>
              </a:solidFill>
            </a:endParaRPr>
          </a:p>
          <a:p>
            <a:pPr lvl="0"/>
            <a:r>
              <a:rPr lang="pl-PL" sz="9600" b="1" dirty="0" smtClean="0">
                <a:solidFill>
                  <a:srgbClr val="000000"/>
                </a:solidFill>
              </a:rPr>
              <a:t>odchodzenie od systemu klasowo-lekcyjnego</a:t>
            </a:r>
            <a:endParaRPr lang="pl-PL" sz="9600" b="1" dirty="0">
              <a:solidFill>
                <a:srgbClr val="000000"/>
              </a:solidFill>
            </a:endParaRP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wdrażanie </a:t>
            </a:r>
            <a:r>
              <a:rPr lang="pl-PL" sz="9600" b="1" dirty="0" err="1">
                <a:solidFill>
                  <a:srgbClr val="000000"/>
                </a:solidFill>
              </a:rPr>
              <a:t>do</a:t>
            </a:r>
            <a:r>
              <a:rPr lang="pl-PL" sz="9600" b="1" dirty="0">
                <a:solidFill>
                  <a:srgbClr val="000000"/>
                </a:solidFill>
              </a:rPr>
              <a:t> zdrowego trybu życia w tym podejścia Slow </a:t>
            </a:r>
            <a:r>
              <a:rPr lang="pl-PL" sz="9600" b="1" dirty="0" err="1">
                <a:solidFill>
                  <a:srgbClr val="000000"/>
                </a:solidFill>
              </a:rPr>
              <a:t>Food</a:t>
            </a:r>
            <a:r>
              <a:rPr lang="pl-PL" sz="9600" b="1" dirty="0">
                <a:solidFill>
                  <a:srgbClr val="000000"/>
                </a:solidFill>
              </a:rPr>
              <a:t> </a:t>
            </a:r>
            <a:r>
              <a:rPr lang="pl-PL" sz="9600" b="1" dirty="0" err="1">
                <a:solidFill>
                  <a:srgbClr val="000000"/>
                </a:solidFill>
              </a:rPr>
              <a:t>do</a:t>
            </a:r>
            <a:r>
              <a:rPr lang="pl-PL" sz="9600" b="1" dirty="0">
                <a:solidFill>
                  <a:srgbClr val="000000"/>
                </a:solidFill>
              </a:rPr>
              <a:t> odżywiania</a:t>
            </a: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praca z uczniem zdolnym i prowadzenie zajęć </a:t>
            </a:r>
            <a:r>
              <a:rPr lang="pl-PL" sz="9600" b="1" dirty="0" smtClean="0">
                <a:solidFill>
                  <a:srgbClr val="000000"/>
                </a:solidFill>
              </a:rPr>
              <a:t>pozalekcyjnych</a:t>
            </a:r>
          </a:p>
          <a:p>
            <a:pPr lvl="0"/>
            <a:r>
              <a:rPr lang="pl-PL" sz="9600" b="1" dirty="0" smtClean="0">
                <a:solidFill>
                  <a:srgbClr val="000000"/>
                </a:solidFill>
              </a:rPr>
              <a:t>informacyjna funkcja oceny</a:t>
            </a:r>
            <a:endParaRPr lang="pl-PL" sz="9600" b="1" dirty="0">
              <a:solidFill>
                <a:srgbClr val="000000"/>
              </a:solidFill>
            </a:endParaRPr>
          </a:p>
          <a:p>
            <a:pPr lvl="0"/>
            <a:r>
              <a:rPr lang="pl-PL" sz="9600" b="1" dirty="0">
                <a:solidFill>
                  <a:srgbClr val="000000"/>
                </a:solidFill>
              </a:rPr>
              <a:t>podejmowanie wyzwań w nauczaniu i uczeniu się.</a:t>
            </a:r>
          </a:p>
          <a:p>
            <a:pPr>
              <a:buNone/>
            </a:pPr>
            <a:r>
              <a:rPr lang="pl-PL" sz="6000" b="1" dirty="0">
                <a:solidFill>
                  <a:srgbClr val="000000"/>
                </a:solidFill>
              </a:rPr>
              <a:t> 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11">
      <a:dk1>
        <a:srgbClr val="BFBF00"/>
      </a:dk1>
      <a:lt1>
        <a:srgbClr val="93E2FF"/>
      </a:lt1>
      <a:dk2>
        <a:srgbClr val="FFFF99"/>
      </a:dk2>
      <a:lt2>
        <a:srgbClr val="C9F0FF"/>
      </a:lt2>
      <a:accent1>
        <a:srgbClr val="BFBF00"/>
      </a:accent1>
      <a:accent2>
        <a:srgbClr val="C9F0FF"/>
      </a:accent2>
      <a:accent3>
        <a:srgbClr val="FFFF00"/>
      </a:accent3>
      <a:accent4>
        <a:srgbClr val="BFBF00"/>
      </a:accent4>
      <a:accent5>
        <a:srgbClr val="FFCBCC"/>
      </a:accent5>
      <a:accent6>
        <a:srgbClr val="C9F0FF"/>
      </a:accent6>
      <a:hlink>
        <a:srgbClr val="FFFFFF"/>
      </a:hlink>
      <a:folHlink>
        <a:srgbClr val="FF9999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</TotalTime>
  <Words>1449</Words>
  <Application>Microsoft Office PowerPoint</Application>
  <PresentationFormat>Pokaz na ekranie (4:3)</PresentationFormat>
  <Paragraphs>238</Paragraphs>
  <Slides>36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Motyw pakietu Office</vt:lpstr>
      <vt:lpstr>NOWA KONCEPCJA PRACY SP 47</vt:lpstr>
      <vt:lpstr>Slajd 2</vt:lpstr>
      <vt:lpstr>EDUKACJA JEST DYSKURSEM</vt:lpstr>
      <vt:lpstr>PRZYSZŁOŚCIOWE    SPOJRZENIE</vt:lpstr>
      <vt:lpstr> SZKOŁA UCZĄCA SIĘ </vt:lpstr>
      <vt:lpstr>8 KOMPETENCJI KLUCZOWYCH</vt:lpstr>
      <vt:lpstr>MISJA I CEL SZKOŁY</vt:lpstr>
      <vt:lpstr>NAUCZYCIEL DZISIAJ TO:</vt:lpstr>
      <vt:lpstr>PRIORYTETY SZKOŁY  W NAUCZANIU/UCZENIU SIĘ</vt:lpstr>
      <vt:lpstr>ZASADY PRACY NAUCZYCIELI</vt:lpstr>
      <vt:lpstr> MODYFIKACJA NASZEJ PRACY </vt:lpstr>
      <vt:lpstr>MODYFIKACJA NASZEJ PRACY doskonalenie/uczenie się nauczycieli</vt:lpstr>
      <vt:lpstr> MODYFIKACJA NASZEJ PRACY – DYREKTOR  </vt:lpstr>
      <vt:lpstr>WSPÓŁTWORZENIE  SZKOŁY Z RODZICAMI</vt:lpstr>
      <vt:lpstr>Slajd 15</vt:lpstr>
      <vt:lpstr>Z KONCEPCJI PRACY SZKOŁY…</vt:lpstr>
      <vt:lpstr>W NAJBLIŻSZYM CZASIE</vt:lpstr>
      <vt:lpstr>KILKA OBRAZKÓW Z NASZEJ SZKOŁY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KONCEPCJA PRACY SP 47</dc:title>
  <cp:lastModifiedBy>slawek</cp:lastModifiedBy>
  <cp:revision>173</cp:revision>
  <dcterms:modified xsi:type="dcterms:W3CDTF">2013-01-08T15:22:58Z</dcterms:modified>
</cp:coreProperties>
</file>